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60" r:id="rId3"/>
    <p:sldId id="375" r:id="rId4"/>
    <p:sldId id="359" r:id="rId5"/>
    <p:sldId id="364" r:id="rId6"/>
    <p:sldId id="352" r:id="rId7"/>
    <p:sldId id="349" r:id="rId8"/>
    <p:sldId id="376" r:id="rId9"/>
    <p:sldId id="358" r:id="rId10"/>
    <p:sldId id="378" r:id="rId11"/>
    <p:sldId id="361" r:id="rId12"/>
    <p:sldId id="379" r:id="rId13"/>
    <p:sldId id="360" r:id="rId14"/>
    <p:sldId id="377" r:id="rId15"/>
    <p:sldId id="362" r:id="rId16"/>
    <p:sldId id="367" r:id="rId17"/>
    <p:sldId id="368" r:id="rId18"/>
    <p:sldId id="369" r:id="rId19"/>
    <p:sldId id="370" r:id="rId20"/>
    <p:sldId id="371" r:id="rId21"/>
    <p:sldId id="372" r:id="rId22"/>
    <p:sldId id="373" r:id="rId23"/>
    <p:sldId id="374" r:id="rId24"/>
    <p:sldId id="381" r:id="rId25"/>
    <p:sldId id="356" r:id="rId26"/>
    <p:sldId id="351" r:id="rId27"/>
    <p:sldId id="328" r:id="rId28"/>
    <p:sldId id="357" r:id="rId29"/>
    <p:sldId id="321" r:id="rId30"/>
  </p:sldIdLst>
  <p:sldSz cx="18288000" cy="10287000"/>
  <p:notesSz cx="6858000" cy="9144000"/>
  <p:embeddedFontLst>
    <p:embeddedFont>
      <p:font typeface="Raleway" pitchFamily="2" charset="0"/>
      <p:regular r:id="rId32"/>
      <p:bold r:id="rId33"/>
      <p:italic r:id="rId34"/>
      <p:boldItalic r:id="rId35"/>
    </p:embeddedFont>
    <p:embeddedFont>
      <p:font typeface="Tahoma" panose="020B0604030504040204" pitchFamily="34" charset="0"/>
      <p:regular r:id="rId36"/>
      <p:bold r:id="rId37"/>
    </p:embeddedFont>
    <p:embeddedFont>
      <p:font typeface="Tahoma Bold" panose="020B0804030504040204" pitchFamily="34" charset="0"/>
      <p:regular r:id="rId38"/>
      <p:bold r:id="rId39"/>
    </p:embeddedFont>
  </p:embeddedFontLst>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8D7"/>
    <a:srgbClr val="EBD9E4"/>
    <a:srgbClr val="DBB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1" autoAdjust="0"/>
    <p:restoredTop sz="71583" autoAdjust="0"/>
  </p:normalViewPr>
  <p:slideViewPr>
    <p:cSldViewPr>
      <p:cViewPr varScale="1">
        <p:scale>
          <a:sx n="54" d="100"/>
          <a:sy n="54" d="100"/>
        </p:scale>
        <p:origin x="20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GB" b="1" dirty="0"/>
              <a:t>Sources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https://amp.theguardian.com/uk-news/2013/nov/08/gambling-machines-drug-money-laundering-bookies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https://www.casino.org/news/uk-armed-robbery-gang-that-laundered-money-through-fixed-odds-betting-terminals-sentenced/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https://www.theguardian.com/society/2013/oct/07/bookmaker-coral-gambling-commission-money-launderer</a:t>
            </a:r>
          </a:p>
        </p:txBody>
      </p:sp>
    </p:spTree>
    <p:extLst>
      <p:ext uri="{BB962C8B-B14F-4D97-AF65-F5344CB8AC3E}">
        <p14:creationId xmlns:p14="http://schemas.microsoft.com/office/powerpoint/2010/main" val="3549477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50899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b="1" dirty="0"/>
          </a:p>
        </p:txBody>
      </p:sp>
    </p:spTree>
    <p:extLst>
      <p:ext uri="{BB962C8B-B14F-4D97-AF65-F5344CB8AC3E}">
        <p14:creationId xmlns:p14="http://schemas.microsoft.com/office/powerpoint/2010/main" val="2573002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20155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37432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8857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0990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648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60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893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58335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5369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226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1220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9159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09371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88410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endParaRPr lang="en-GB" dirty="0"/>
          </a:p>
        </p:txBody>
      </p:sp>
    </p:spTree>
    <p:extLst>
      <p:ext uri="{BB962C8B-B14F-4D97-AF65-F5344CB8AC3E}">
        <p14:creationId xmlns:p14="http://schemas.microsoft.com/office/powerpoint/2010/main" val="3392919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95410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0697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Guidance on SARs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FIU has a dedicated support team, available on +44 (0)1624 686000 during office hours (9am – 5.00pm (GMT), Monday to Friday), to deal with Themis queries.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339021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9012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endParaRPr lang="en-GB" dirty="0"/>
          </a:p>
        </p:txBody>
      </p:sp>
    </p:spTree>
    <p:extLst>
      <p:ext uri="{BB962C8B-B14F-4D97-AF65-F5344CB8AC3E}">
        <p14:creationId xmlns:p14="http://schemas.microsoft.com/office/powerpoint/2010/main" val="105510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277062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endParaRPr lang="en-GB" dirty="0"/>
          </a:p>
        </p:txBody>
      </p:sp>
    </p:spTree>
    <p:extLst>
      <p:ext uri="{BB962C8B-B14F-4D97-AF65-F5344CB8AC3E}">
        <p14:creationId xmlns:p14="http://schemas.microsoft.com/office/powerpoint/2010/main" val="3969777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Tree>
    <p:extLst>
      <p:ext uri="{BB962C8B-B14F-4D97-AF65-F5344CB8AC3E}">
        <p14:creationId xmlns:p14="http://schemas.microsoft.com/office/powerpoint/2010/main" val="222483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1321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GB" b="1" dirty="0">
                <a:latin typeface="Tahoma" panose="020B0604030504040204" pitchFamily="34" charset="0"/>
                <a:ea typeface="Tahoma" panose="020B0604030504040204" pitchFamily="34" charset="0"/>
                <a:cs typeface="Tahoma" panose="020B0604030504040204" pitchFamily="34" charset="0"/>
              </a:rPr>
              <a:t>Sources:</a:t>
            </a:r>
          </a:p>
          <a:p>
            <a:pPr lvl="1"/>
            <a:r>
              <a:rPr lang="en-GB" b="1" dirty="0">
                <a:latin typeface="Tahoma" panose="020B0604030504040204" pitchFamily="34" charset="0"/>
                <a:ea typeface="Tahoma" panose="020B0604030504040204" pitchFamily="34" charset="0"/>
                <a:cs typeface="Tahoma" panose="020B0604030504040204" pitchFamily="34" charset="0"/>
              </a:rPr>
              <a:t>https://complyadvantage.com/insights/austrac-starts-federal-proceedings-against-australias-largest-casino-operator/</a:t>
            </a:r>
          </a:p>
          <a:p>
            <a:pPr lvl="1"/>
            <a:r>
              <a:rPr lang="en-GB" b="1" dirty="0">
                <a:latin typeface="Tahoma" panose="020B0604030504040204" pitchFamily="34" charset="0"/>
                <a:ea typeface="Tahoma" panose="020B0604030504040204" pitchFamily="34" charset="0"/>
                <a:cs typeface="Tahoma" panose="020B0604030504040204" pitchFamily="34" charset="0"/>
              </a:rPr>
              <a:t>https://www.austrac.gov.au/inside-austrac-vs-crown-case-key-takeaways-and-insights</a:t>
            </a:r>
          </a:p>
          <a:p>
            <a:pPr lvl="1"/>
            <a:r>
              <a:rPr lang="en-GB" b="1" dirty="0">
                <a:latin typeface="Tahoma" panose="020B0604030504040204" pitchFamily="34" charset="0"/>
                <a:ea typeface="Tahoma" panose="020B0604030504040204" pitchFamily="34" charset="0"/>
                <a:cs typeface="Tahoma" panose="020B0604030504040204" pitchFamily="34" charset="0"/>
              </a:rPr>
              <a:t>https://baselgovernance.org/blog/crown-resorts-anti-money-laundering-fine-wake-call-gambling-industry</a:t>
            </a:r>
          </a:p>
          <a:p>
            <a:pPr lvl="1"/>
            <a:r>
              <a:rPr lang="en-GB" b="1" dirty="0">
                <a:latin typeface="Tahoma" panose="020B0604030504040204" pitchFamily="34" charset="0"/>
                <a:ea typeface="Tahoma" panose="020B0604030504040204" pitchFamily="34" charset="0"/>
                <a:cs typeface="Tahoma" panose="020B0604030504040204" pitchFamily="34" charset="0"/>
              </a:rPr>
              <a:t>https://www.theguardian.com/australia-news/2023/jul/11/crown-to-pay-450m-fine-in-interest-free-instalments-after-breaching-anti-money-laundering-laws#:~:text=Crown%20admitted%20it%20failed%20to,about%20550%20high%2Drisk%20customers.</a:t>
            </a:r>
          </a:p>
          <a:p>
            <a:pPr lvl="1"/>
            <a:endParaRPr lang="en-GB" b="1" dirty="0"/>
          </a:p>
        </p:txBody>
      </p:sp>
    </p:spTree>
    <p:extLst>
      <p:ext uri="{BB962C8B-B14F-4D97-AF65-F5344CB8AC3E}">
        <p14:creationId xmlns:p14="http://schemas.microsoft.com/office/powerpoint/2010/main" val="198035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2025600" y="4995500"/>
            <a:ext cx="9900000" cy="23196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800"/>
              <a:buNone/>
              <a:defRPr sz="9600"/>
            </a:lvl2pPr>
            <a:lvl3pPr lvl="2" rtl="0">
              <a:spcBef>
                <a:spcPts val="0"/>
              </a:spcBef>
              <a:spcAft>
                <a:spcPts val="0"/>
              </a:spcAft>
              <a:buSzPts val="4800"/>
              <a:buNone/>
              <a:defRPr sz="9600"/>
            </a:lvl3pPr>
            <a:lvl4pPr lvl="3" rtl="0">
              <a:spcBef>
                <a:spcPts val="0"/>
              </a:spcBef>
              <a:spcAft>
                <a:spcPts val="0"/>
              </a:spcAft>
              <a:buSzPts val="4800"/>
              <a:buNone/>
              <a:defRPr sz="9600"/>
            </a:lvl4pPr>
            <a:lvl5pPr lvl="4" rtl="0">
              <a:spcBef>
                <a:spcPts val="0"/>
              </a:spcBef>
              <a:spcAft>
                <a:spcPts val="0"/>
              </a:spcAft>
              <a:buSzPts val="4800"/>
              <a:buNone/>
              <a:defRPr sz="9600"/>
            </a:lvl5pPr>
            <a:lvl6pPr lvl="5" rtl="0">
              <a:spcBef>
                <a:spcPts val="0"/>
              </a:spcBef>
              <a:spcAft>
                <a:spcPts val="0"/>
              </a:spcAft>
              <a:buSzPts val="4800"/>
              <a:buNone/>
              <a:defRPr sz="9600"/>
            </a:lvl6pPr>
            <a:lvl7pPr lvl="6" rtl="0">
              <a:spcBef>
                <a:spcPts val="0"/>
              </a:spcBef>
              <a:spcAft>
                <a:spcPts val="0"/>
              </a:spcAft>
              <a:buSzPts val="4800"/>
              <a:buNone/>
              <a:defRPr sz="9600"/>
            </a:lvl7pPr>
            <a:lvl8pPr lvl="7" rtl="0">
              <a:spcBef>
                <a:spcPts val="0"/>
              </a:spcBef>
              <a:spcAft>
                <a:spcPts val="0"/>
              </a:spcAft>
              <a:buSzPts val="4800"/>
              <a:buNone/>
              <a:defRPr sz="9600"/>
            </a:lvl8pPr>
            <a:lvl9pPr lvl="8" rtl="0">
              <a:spcBef>
                <a:spcPts val="0"/>
              </a:spcBef>
              <a:spcAft>
                <a:spcPts val="0"/>
              </a:spcAft>
              <a:buSzPts val="4800"/>
              <a:buNone/>
              <a:defRPr sz="9600"/>
            </a:lvl9pPr>
          </a:lstStyle>
          <a:p>
            <a:endParaRPr/>
          </a:p>
        </p:txBody>
      </p:sp>
      <p:sp>
        <p:nvSpPr>
          <p:cNvPr id="15" name="Google Shape;15;p3"/>
          <p:cNvSpPr txBox="1">
            <a:spLocks noGrp="1"/>
          </p:cNvSpPr>
          <p:nvPr>
            <p:ph type="subTitle" idx="1"/>
          </p:nvPr>
        </p:nvSpPr>
        <p:spPr>
          <a:xfrm>
            <a:off x="2025600" y="7356504"/>
            <a:ext cx="9900000" cy="1569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000"/>
              <a:buNone/>
              <a:defRPr>
                <a:solidFill>
                  <a:srgbClr val="000000"/>
                </a:solidFill>
              </a:defRPr>
            </a:lvl1pPr>
            <a:lvl2pPr lvl="1" rtl="0">
              <a:spcBef>
                <a:spcPts val="0"/>
              </a:spcBef>
              <a:spcAft>
                <a:spcPts val="0"/>
              </a:spcAft>
              <a:buClr>
                <a:srgbClr val="000000"/>
              </a:buClr>
              <a:buSzPts val="2000"/>
              <a:buNone/>
              <a:defRPr>
                <a:solidFill>
                  <a:srgbClr val="000000"/>
                </a:solidFill>
              </a:defRPr>
            </a:lvl2pPr>
            <a:lvl3pPr lvl="2" rtl="0">
              <a:spcBef>
                <a:spcPts val="0"/>
              </a:spcBef>
              <a:spcAft>
                <a:spcPts val="0"/>
              </a:spcAft>
              <a:buClr>
                <a:srgbClr val="000000"/>
              </a:buClr>
              <a:buSzPts val="2000"/>
              <a:buNone/>
              <a:defRPr>
                <a:solidFill>
                  <a:srgbClr val="000000"/>
                </a:solidFill>
              </a:defRPr>
            </a:lvl3pPr>
            <a:lvl4pPr lvl="3" rtl="0">
              <a:spcBef>
                <a:spcPts val="0"/>
              </a:spcBef>
              <a:spcAft>
                <a:spcPts val="0"/>
              </a:spcAft>
              <a:buClr>
                <a:srgbClr val="000000"/>
              </a:buClr>
              <a:buSzPts val="2000"/>
              <a:buNone/>
              <a:defRPr>
                <a:solidFill>
                  <a:srgbClr val="000000"/>
                </a:solidFill>
              </a:defRPr>
            </a:lvl4pPr>
            <a:lvl5pPr lvl="4" rtl="0">
              <a:spcBef>
                <a:spcPts val="0"/>
              </a:spcBef>
              <a:spcAft>
                <a:spcPts val="0"/>
              </a:spcAft>
              <a:buClr>
                <a:srgbClr val="000000"/>
              </a:buClr>
              <a:buSzPts val="2000"/>
              <a:buNone/>
              <a:defRPr>
                <a:solidFill>
                  <a:srgbClr val="000000"/>
                </a:solidFill>
              </a:defRPr>
            </a:lvl5pPr>
            <a:lvl6pPr lvl="5" rtl="0">
              <a:spcBef>
                <a:spcPts val="0"/>
              </a:spcBef>
              <a:spcAft>
                <a:spcPts val="0"/>
              </a:spcAft>
              <a:buClr>
                <a:srgbClr val="000000"/>
              </a:buClr>
              <a:buSzPts val="2000"/>
              <a:buNone/>
              <a:defRPr>
                <a:solidFill>
                  <a:srgbClr val="000000"/>
                </a:solidFill>
              </a:defRPr>
            </a:lvl6pPr>
            <a:lvl7pPr lvl="6" rtl="0">
              <a:spcBef>
                <a:spcPts val="0"/>
              </a:spcBef>
              <a:spcAft>
                <a:spcPts val="0"/>
              </a:spcAft>
              <a:buClr>
                <a:srgbClr val="000000"/>
              </a:buClr>
              <a:buSzPts val="2000"/>
              <a:buNone/>
              <a:defRPr>
                <a:solidFill>
                  <a:srgbClr val="000000"/>
                </a:solidFill>
              </a:defRPr>
            </a:lvl7pPr>
            <a:lvl8pPr lvl="7" rtl="0">
              <a:spcBef>
                <a:spcPts val="0"/>
              </a:spcBef>
              <a:spcAft>
                <a:spcPts val="0"/>
              </a:spcAft>
              <a:buClr>
                <a:srgbClr val="000000"/>
              </a:buClr>
              <a:buSzPts val="2000"/>
              <a:buNone/>
              <a:defRPr>
                <a:solidFill>
                  <a:srgbClr val="000000"/>
                </a:solidFill>
              </a:defRPr>
            </a:lvl8pPr>
            <a:lvl9pPr lvl="8" rtl="0">
              <a:spcBef>
                <a:spcPts val="0"/>
              </a:spcBef>
              <a:spcAft>
                <a:spcPts val="0"/>
              </a:spcAft>
              <a:buClr>
                <a:srgbClr val="000000"/>
              </a:buClr>
              <a:buSzPts val="2000"/>
              <a:buNone/>
              <a:defRPr>
                <a:solidFill>
                  <a:srgbClr val="000000"/>
                </a:solidFill>
              </a:defRPr>
            </a:lvl9pPr>
          </a:lstStyle>
          <a:p>
            <a:endParaRPr/>
          </a:p>
        </p:txBody>
      </p:sp>
      <p:pic>
        <p:nvPicPr>
          <p:cNvPr id="1026" name="Picture 2" descr="curve part presentation"/>
          <p:cNvPicPr>
            <a:picLocks noChangeAspect="1" noChangeArrowheads="1"/>
          </p:cNvPicPr>
          <p:nvPr userDrawn="1"/>
        </p:nvPicPr>
        <p:blipFill>
          <a:blip r:embed="rId2" cstate="hqprint">
            <a:clrChange>
              <a:clrFrom>
                <a:srgbClr val="FFFFFF"/>
              </a:clrFrom>
              <a:clrTo>
                <a:srgbClr val="FFFFFF">
                  <a:alpha val="0"/>
                </a:srgbClr>
              </a:clrTo>
            </a:clrChange>
            <a:lum bright="40000" contrast="-40000"/>
            <a:extLst>
              <a:ext uri="{28A0092B-C50C-407E-A947-70E740481C1C}">
                <a14:useLocalDpi xmlns:a14="http://schemas.microsoft.com/office/drawing/2010/main" val="0"/>
              </a:ext>
            </a:extLst>
          </a:blip>
          <a:srcRect l="67589"/>
          <a:stretch>
            <a:fillRect/>
          </a:stretch>
        </p:blipFill>
        <p:spPr bwMode="auto">
          <a:xfrm>
            <a:off x="14067472" y="0"/>
            <a:ext cx="4220531" cy="10287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4959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4" name="Google Shape;24;p5"/>
          <p:cNvSpPr txBox="1">
            <a:spLocks noGrp="1"/>
          </p:cNvSpPr>
          <p:nvPr>
            <p:ph type="title"/>
          </p:nvPr>
        </p:nvSpPr>
        <p:spPr>
          <a:xfrm>
            <a:off x="1738301" y="1695200"/>
            <a:ext cx="10184400" cy="27204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sz="8000"/>
            </a:lvl1pPr>
            <a:lvl2pPr lvl="1">
              <a:spcBef>
                <a:spcPts val="0"/>
              </a:spcBef>
              <a:spcAft>
                <a:spcPts val="0"/>
              </a:spcAft>
              <a:buSzPts val="4000"/>
              <a:buNone/>
              <a:defRPr sz="8000"/>
            </a:lvl2pPr>
            <a:lvl3pPr lvl="2">
              <a:spcBef>
                <a:spcPts val="0"/>
              </a:spcBef>
              <a:spcAft>
                <a:spcPts val="0"/>
              </a:spcAft>
              <a:buSzPts val="4000"/>
              <a:buNone/>
              <a:defRPr sz="8000"/>
            </a:lvl3pPr>
            <a:lvl4pPr lvl="3">
              <a:spcBef>
                <a:spcPts val="0"/>
              </a:spcBef>
              <a:spcAft>
                <a:spcPts val="0"/>
              </a:spcAft>
              <a:buSzPts val="4000"/>
              <a:buNone/>
              <a:defRPr sz="8000"/>
            </a:lvl4pPr>
            <a:lvl5pPr lvl="4">
              <a:spcBef>
                <a:spcPts val="0"/>
              </a:spcBef>
              <a:spcAft>
                <a:spcPts val="0"/>
              </a:spcAft>
              <a:buSzPts val="4000"/>
              <a:buNone/>
              <a:defRPr sz="8000"/>
            </a:lvl5pPr>
            <a:lvl6pPr lvl="5">
              <a:spcBef>
                <a:spcPts val="0"/>
              </a:spcBef>
              <a:spcAft>
                <a:spcPts val="0"/>
              </a:spcAft>
              <a:buSzPts val="4000"/>
              <a:buNone/>
              <a:defRPr sz="8000"/>
            </a:lvl6pPr>
            <a:lvl7pPr lvl="6">
              <a:spcBef>
                <a:spcPts val="0"/>
              </a:spcBef>
              <a:spcAft>
                <a:spcPts val="0"/>
              </a:spcAft>
              <a:buSzPts val="4000"/>
              <a:buNone/>
              <a:defRPr sz="8000"/>
            </a:lvl7pPr>
            <a:lvl8pPr lvl="7">
              <a:spcBef>
                <a:spcPts val="0"/>
              </a:spcBef>
              <a:spcAft>
                <a:spcPts val="0"/>
              </a:spcAft>
              <a:buSzPts val="4000"/>
              <a:buNone/>
              <a:defRPr sz="8000"/>
            </a:lvl8pPr>
            <a:lvl9pPr lvl="8">
              <a:spcBef>
                <a:spcPts val="0"/>
              </a:spcBef>
              <a:spcAft>
                <a:spcPts val="0"/>
              </a:spcAft>
              <a:buSzPts val="4000"/>
              <a:buNone/>
              <a:defRPr sz="8000"/>
            </a:lvl9pPr>
          </a:lstStyle>
          <a:p>
            <a:endParaRPr/>
          </a:p>
        </p:txBody>
      </p:sp>
      <p:sp>
        <p:nvSpPr>
          <p:cNvPr id="25" name="Google Shape;25;p5"/>
          <p:cNvSpPr txBox="1">
            <a:spLocks noGrp="1"/>
          </p:cNvSpPr>
          <p:nvPr>
            <p:ph type="body" idx="1"/>
          </p:nvPr>
        </p:nvSpPr>
        <p:spPr>
          <a:xfrm>
            <a:off x="1738301" y="4625850"/>
            <a:ext cx="14811600" cy="4008000"/>
          </a:xfrm>
          <a:prstGeom prst="rect">
            <a:avLst/>
          </a:prstGeom>
        </p:spPr>
        <p:txBody>
          <a:bodyPr spcFirstLastPara="1" wrap="square" lIns="91425" tIns="91425" rIns="91425" bIns="91425" anchor="t" anchorCtr="0">
            <a:noAutofit/>
          </a:bodyPr>
          <a:lstStyle>
            <a:lvl1pPr marL="914378" lvl="0" indent="-711182">
              <a:spcBef>
                <a:spcPts val="1200"/>
              </a:spcBef>
              <a:spcAft>
                <a:spcPts val="0"/>
              </a:spcAft>
              <a:buSzPts val="2000"/>
              <a:buChar char="▪"/>
              <a:defRPr/>
            </a:lvl1pPr>
            <a:lvl2pPr marL="1828755" lvl="1" indent="-711182">
              <a:spcBef>
                <a:spcPts val="0"/>
              </a:spcBef>
              <a:spcAft>
                <a:spcPts val="0"/>
              </a:spcAft>
              <a:buSzPts val="2000"/>
              <a:buChar char="□"/>
              <a:defRPr/>
            </a:lvl2pPr>
            <a:lvl3pPr marL="2743131" lvl="2" indent="-711182">
              <a:spcBef>
                <a:spcPts val="0"/>
              </a:spcBef>
              <a:spcAft>
                <a:spcPts val="0"/>
              </a:spcAft>
              <a:buSzPts val="2000"/>
              <a:buChar char="□"/>
              <a:defRPr/>
            </a:lvl3pPr>
            <a:lvl4pPr marL="3657509" lvl="3" indent="-711182">
              <a:spcBef>
                <a:spcPts val="0"/>
              </a:spcBef>
              <a:spcAft>
                <a:spcPts val="0"/>
              </a:spcAft>
              <a:buSzPts val="2000"/>
              <a:buChar char="□"/>
              <a:defRPr/>
            </a:lvl4pPr>
            <a:lvl5pPr marL="4571886" lvl="4" indent="-711182">
              <a:spcBef>
                <a:spcPts val="0"/>
              </a:spcBef>
              <a:spcAft>
                <a:spcPts val="0"/>
              </a:spcAft>
              <a:buSzPts val="2000"/>
              <a:buChar char="○"/>
              <a:defRPr/>
            </a:lvl5pPr>
            <a:lvl6pPr marL="5486264" lvl="5" indent="-711182">
              <a:spcBef>
                <a:spcPts val="0"/>
              </a:spcBef>
              <a:spcAft>
                <a:spcPts val="0"/>
              </a:spcAft>
              <a:buSzPts val="2000"/>
              <a:buChar char="■"/>
              <a:defRPr/>
            </a:lvl6pPr>
            <a:lvl7pPr marL="6400640" lvl="6" indent="-711182">
              <a:spcBef>
                <a:spcPts val="0"/>
              </a:spcBef>
              <a:spcAft>
                <a:spcPts val="0"/>
              </a:spcAft>
              <a:buSzPts val="2000"/>
              <a:buChar char="●"/>
              <a:defRPr/>
            </a:lvl7pPr>
            <a:lvl8pPr marL="7315017" lvl="7" indent="-711182">
              <a:spcBef>
                <a:spcPts val="0"/>
              </a:spcBef>
              <a:spcAft>
                <a:spcPts val="0"/>
              </a:spcAft>
              <a:buSzPts val="2000"/>
              <a:buChar char="○"/>
              <a:defRPr/>
            </a:lvl8pPr>
            <a:lvl9pPr marL="8229395" lvl="8" indent="-711182">
              <a:spcBef>
                <a:spcPts val="0"/>
              </a:spcBef>
              <a:spcAft>
                <a:spcPts val="0"/>
              </a:spcAft>
              <a:buSzPts val="2000"/>
              <a:buChar char="■"/>
              <a:defRPr/>
            </a:lvl9pPr>
          </a:lstStyle>
          <a:p>
            <a:endParaRPr dirty="0"/>
          </a:p>
        </p:txBody>
      </p:sp>
      <p:sp>
        <p:nvSpPr>
          <p:cNvPr id="26" name="Google Shape;26;p5"/>
          <p:cNvSpPr txBox="1">
            <a:spLocks noGrp="1"/>
          </p:cNvSpPr>
          <p:nvPr>
            <p:ph type="sldNum" idx="12"/>
          </p:nvPr>
        </p:nvSpPr>
        <p:spPr>
          <a:xfrm>
            <a:off x="16318998" y="8786556"/>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2" descr="curve part presentation"/>
          <p:cNvPicPr>
            <a:picLocks noChangeAspect="1" noChangeArrowheads="1"/>
          </p:cNvPicPr>
          <p:nvPr userDrawn="1"/>
        </p:nvPicPr>
        <p:blipFill>
          <a:blip r:embed="rId2" cstate="hqprint">
            <a:clrChange>
              <a:clrFrom>
                <a:srgbClr val="FFFFFF"/>
              </a:clrFrom>
              <a:clrTo>
                <a:srgbClr val="FFFFFF">
                  <a:alpha val="0"/>
                </a:srgbClr>
              </a:clrTo>
            </a:clrChange>
            <a:lum bright="40000" contrast="-40000"/>
            <a:extLst>
              <a:ext uri="{28A0092B-C50C-407E-A947-70E740481C1C}">
                <a14:useLocalDpi xmlns:a14="http://schemas.microsoft.com/office/drawing/2010/main" val="0"/>
              </a:ext>
            </a:extLst>
          </a:blip>
          <a:srcRect l="67589"/>
          <a:stretch>
            <a:fillRect/>
          </a:stretch>
        </p:blipFill>
        <p:spPr bwMode="auto">
          <a:xfrm>
            <a:off x="14067472" y="0"/>
            <a:ext cx="4220531" cy="10287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7599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casino.org/news/uk-armed-robbery-gang-that-laundered-money-through-fixed-odds-betting-terminals-sentenced/"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theguardian.com/society/2013/oct/07/bookmaker-coral-gambling-commission-money-launderer" TargetMode="External"/><Relationship Id="rId5" Type="http://schemas.openxmlformats.org/officeDocument/2006/relationships/hyperlink" Target="https://amp.theguardian.com/uk-news/2013/nov/08/gambling-machines-drug-money-laundering-bookies"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hyperlink" Target="http://www.isleofmangsc.com/" TargetMode="External"/><Relationship Id="rId4" Type="http://schemas.openxmlformats.org/officeDocument/2006/relationships/image" Target="../media/image3.png"/><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fiu.im/media/1228/sar-guidance-updated-june-2024.pdf" TargetMode="External"/><Relationship Id="rId7"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s://www.fiu.im/media/1229/sar-good-practice-updated-june-2024.pdf" TargetMode="External"/><Relationship Id="rId10" Type="http://schemas.openxmlformats.org/officeDocument/2006/relationships/image" Target="../media/image4.png"/><Relationship Id="rId4" Type="http://schemas.openxmlformats.org/officeDocument/2006/relationships/image" Target="../media/image21.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www.reuters.com/markets/funds/australia-financial-crime-watchdog-slaps-money-laundering-lawsuit-crown-resorts-2022-02-28/"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42900"/>
            <a:ext cx="18288000" cy="10629900"/>
          </a:xfrm>
          <a:custGeom>
            <a:avLst/>
            <a:gdLst/>
            <a:ahLst/>
            <a:cxnLst/>
            <a:rect l="l" t="t" r="r" b="b"/>
            <a:pathLst>
              <a:path w="18288000" h="12961620">
                <a:moveTo>
                  <a:pt x="0" y="0"/>
                </a:moveTo>
                <a:lnTo>
                  <a:pt x="18288000" y="0"/>
                </a:lnTo>
                <a:lnTo>
                  <a:pt x="18288000" y="12961620"/>
                </a:lnTo>
                <a:lnTo>
                  <a:pt x="0" y="12961620"/>
                </a:lnTo>
                <a:lnTo>
                  <a:pt x="0" y="0"/>
                </a:lnTo>
                <a:close/>
              </a:path>
            </a:pathLst>
          </a:custGeom>
          <a:blipFill>
            <a:blip r:embed="rId3"/>
            <a:stretch>
              <a:fillRect t="-21935"/>
            </a:stretch>
          </a:blipFill>
        </p:spPr>
        <p:txBody>
          <a:bodyPr/>
          <a:lstStyle/>
          <a:p>
            <a:endParaRPr lang="en-GB" dirty="0"/>
          </a:p>
        </p:txBody>
      </p:sp>
      <p:sp>
        <p:nvSpPr>
          <p:cNvPr id="3" name="TextBox 3">
            <a:extLst>
              <a:ext uri="{FF2B5EF4-FFF2-40B4-BE49-F238E27FC236}">
                <a16:creationId xmlns:a16="http://schemas.microsoft.com/office/drawing/2014/main" id="{3BEC4C61-75B7-DCAF-2740-CFFDEB485B02}"/>
              </a:ext>
            </a:extLst>
          </p:cNvPr>
          <p:cNvSpPr txBox="1"/>
          <p:nvPr/>
        </p:nvSpPr>
        <p:spPr>
          <a:xfrm>
            <a:off x="2781762" y="6667500"/>
            <a:ext cx="12724475" cy="1231106"/>
          </a:xfrm>
          <a:prstGeom prst="rect">
            <a:avLst/>
          </a:prstGeom>
        </p:spPr>
        <p:txBody>
          <a:bodyPr wrap="square" lIns="0" tIns="0" rIns="0" bIns="0" rtlCol="0" anchor="t">
            <a:spAutoFit/>
          </a:bodyPr>
          <a:lstStyle/>
          <a:p>
            <a:pPr algn="ctr">
              <a:lnSpc>
                <a:spcPts val="9600"/>
              </a:lnSpc>
            </a:pPr>
            <a:r>
              <a:rPr lang="en-US" sz="8000" b="1" dirty="0">
                <a:solidFill>
                  <a:schemeClr val="accent4"/>
                </a:solidFill>
                <a:latin typeface="Tahoma Bold"/>
                <a:ea typeface="Tahoma Bold"/>
                <a:cs typeface="Tahoma Bold"/>
                <a:sym typeface="Tahoma Bold"/>
              </a:rPr>
              <a:t>SARs Workshop</a:t>
            </a:r>
          </a:p>
        </p:txBody>
      </p:sp>
      <p:sp>
        <p:nvSpPr>
          <p:cNvPr id="4" name="TextBox 3">
            <a:extLst>
              <a:ext uri="{FF2B5EF4-FFF2-40B4-BE49-F238E27FC236}">
                <a16:creationId xmlns:a16="http://schemas.microsoft.com/office/drawing/2014/main" id="{54C53D96-DF00-9ACF-CC38-37000133301F}"/>
              </a:ext>
            </a:extLst>
          </p:cNvPr>
          <p:cNvSpPr txBox="1"/>
          <p:nvPr/>
        </p:nvSpPr>
        <p:spPr>
          <a:xfrm>
            <a:off x="2590800" y="7920141"/>
            <a:ext cx="12724475" cy="1065548"/>
          </a:xfrm>
          <a:prstGeom prst="rect">
            <a:avLst/>
          </a:prstGeom>
        </p:spPr>
        <p:txBody>
          <a:bodyPr wrap="square" lIns="0" tIns="0" rIns="0" bIns="0" rtlCol="0" anchor="t">
            <a:spAutoFit/>
          </a:bodyPr>
          <a:lstStyle/>
          <a:p>
            <a:pPr algn="ctr">
              <a:lnSpc>
                <a:spcPts val="9600"/>
              </a:lnSpc>
            </a:pPr>
            <a:r>
              <a:rPr lang="en-US" sz="4400" dirty="0">
                <a:solidFill>
                  <a:srgbClr val="E2C8D7"/>
                </a:solidFill>
                <a:latin typeface="Tahoma" panose="020B0604030504040204" pitchFamily="34" charset="0"/>
                <a:ea typeface="Tahoma" panose="020B0604030504040204" pitchFamily="34" charset="0"/>
                <a:cs typeface="Tahoma" panose="020B0604030504040204" pitchFamily="34" charset="0"/>
                <a:sym typeface="Tahoma Bold"/>
              </a:rPr>
              <a:t>October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77009158-0B3A-B3C2-9820-6D55B072452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5" y="2057970"/>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990600" y="28586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Case Studies – UK Bookmakers</a:t>
            </a:r>
          </a:p>
        </p:txBody>
      </p:sp>
      <p:sp>
        <p:nvSpPr>
          <p:cNvPr id="5" name="TextBox 4">
            <a:extLst>
              <a:ext uri="{FF2B5EF4-FFF2-40B4-BE49-F238E27FC236}">
                <a16:creationId xmlns:a16="http://schemas.microsoft.com/office/drawing/2014/main" id="{ADF1AC35-CFBF-2BC7-EDD9-35D8D3EFCD5F}"/>
              </a:ext>
            </a:extLst>
          </p:cNvPr>
          <p:cNvSpPr txBox="1"/>
          <p:nvPr/>
        </p:nvSpPr>
        <p:spPr>
          <a:xfrm>
            <a:off x="1001486" y="1790700"/>
            <a:ext cx="13781314" cy="2246769"/>
          </a:xfrm>
          <a:prstGeom prst="rect">
            <a:avLst/>
          </a:prstGeom>
          <a:noFill/>
        </p:spPr>
        <p:txBody>
          <a:bodyPr wrap="square">
            <a:spAutoFit/>
          </a:bodyPr>
          <a:lstStyle/>
          <a:p>
            <a:pPr algn="l"/>
            <a:r>
              <a:rPr lang="en-GB" sz="2800" b="1" dirty="0">
                <a:solidFill>
                  <a:srgbClr val="000000"/>
                </a:solidFill>
                <a:latin typeface="Raleway" pitchFamily="2" charset="0"/>
                <a:ea typeface="Tahoma" panose="020B0604030504040204" pitchFamily="34" charset="0"/>
                <a:cs typeface="Tahoma" panose="020B0604030504040204" pitchFamily="34" charset="0"/>
                <a:hlinkClick r:id="rId5"/>
              </a:rPr>
              <a:t>In 2013,</a:t>
            </a:r>
            <a:r>
              <a:rPr lang="en-GB" sz="2800" b="1" dirty="0">
                <a:solidFill>
                  <a:srgbClr val="000000"/>
                </a:solidFill>
                <a:latin typeface="Raleway" pitchFamily="2" charset="0"/>
                <a:ea typeface="Tahoma" panose="020B0604030504040204" pitchFamily="34" charset="0"/>
                <a:cs typeface="Tahoma" panose="020B0604030504040204" pitchFamily="34" charset="0"/>
              </a:rPr>
              <a:t> </a:t>
            </a:r>
            <a:r>
              <a:rPr lang="en-GB" sz="2800" dirty="0">
                <a:solidFill>
                  <a:srgbClr val="000000"/>
                </a:solidFill>
                <a:latin typeface="Raleway" pitchFamily="2" charset="0"/>
                <a:ea typeface="Tahoma" panose="020B0604030504040204" pitchFamily="34" charset="0"/>
                <a:cs typeface="Tahoma" panose="020B0604030504040204" pitchFamily="34" charset="0"/>
              </a:rPr>
              <a:t>dealers talked to The Guardian about laundering drug money through FOBTs.</a:t>
            </a:r>
            <a:r>
              <a:rPr lang="en-GB" sz="2800" b="1" dirty="0">
                <a:solidFill>
                  <a:srgbClr val="000000"/>
                </a:solidFill>
                <a:latin typeface="Raleway" pitchFamily="2" charset="0"/>
                <a:ea typeface="Tahoma" panose="020B0604030504040204" pitchFamily="34" charset="0"/>
                <a:cs typeface="Tahoma" panose="020B0604030504040204" pitchFamily="34" charset="0"/>
              </a:rPr>
              <a:t> Lose a little before cashing out </a:t>
            </a:r>
            <a:r>
              <a:rPr lang="en-GB" sz="2800" dirty="0">
                <a:solidFill>
                  <a:srgbClr val="000000"/>
                </a:solidFill>
                <a:latin typeface="Raleway" pitchFamily="2" charset="0"/>
                <a:ea typeface="Tahoma" panose="020B0604030504040204" pitchFamily="34" charset="0"/>
                <a:cs typeface="Tahoma" panose="020B0604030504040204" pitchFamily="34" charset="0"/>
              </a:rPr>
              <a:t>and if stopped by police the ‘winnings’ ticket would give a reason for carrying lots of cash. Knew to gamble 40% of the float money or an alert would flag, and to vary loss amounts to not make bookies ‘nervous’. </a:t>
            </a:r>
            <a:r>
              <a:rPr lang="en-GB" sz="2800" b="1" dirty="0">
                <a:solidFill>
                  <a:srgbClr val="000000"/>
                </a:solidFill>
                <a:latin typeface="Raleway" pitchFamily="2" charset="0"/>
                <a:ea typeface="Tahoma" panose="020B0604030504040204" pitchFamily="34" charset="0"/>
                <a:cs typeface="Tahoma" panose="020B0604030504040204" pitchFamily="34" charset="0"/>
              </a:rPr>
              <a:t>Criminals will always be trying to avoid acting suspicious</a:t>
            </a:r>
            <a:r>
              <a:rPr lang="en-GB" sz="2800" dirty="0">
                <a:solidFill>
                  <a:srgbClr val="000000"/>
                </a:solidFill>
                <a:latin typeface="Raleway" pitchFamily="2" charset="0"/>
                <a:ea typeface="Tahoma" panose="020B0604030504040204" pitchFamily="34" charset="0"/>
                <a:cs typeface="Tahoma" panose="020B0604030504040204" pitchFamily="34" charset="0"/>
              </a:rPr>
              <a:t>.</a:t>
            </a:r>
          </a:p>
        </p:txBody>
      </p:sp>
      <p:sp>
        <p:nvSpPr>
          <p:cNvPr id="3" name="TextBox 2">
            <a:extLst>
              <a:ext uri="{FF2B5EF4-FFF2-40B4-BE49-F238E27FC236}">
                <a16:creationId xmlns:a16="http://schemas.microsoft.com/office/drawing/2014/main" id="{D06CCF38-D6D9-DDF2-CC20-B14BF917481C}"/>
              </a:ext>
            </a:extLst>
          </p:cNvPr>
          <p:cNvSpPr txBox="1"/>
          <p:nvPr/>
        </p:nvSpPr>
        <p:spPr>
          <a:xfrm>
            <a:off x="1001486" y="6986693"/>
            <a:ext cx="13781314" cy="2246769"/>
          </a:xfrm>
          <a:prstGeom prst="rect">
            <a:avLst/>
          </a:prstGeom>
          <a:noFill/>
        </p:spPr>
        <p:txBody>
          <a:bodyPr wrap="square">
            <a:spAutoFit/>
          </a:bodyPr>
          <a:lstStyle/>
          <a:p>
            <a:r>
              <a:rPr lang="en-GB" sz="2800" b="1" i="0" dirty="0">
                <a:solidFill>
                  <a:srgbClr val="000000"/>
                </a:solidFill>
                <a:effectLst/>
                <a:highlight>
                  <a:srgbClr val="FFFFFF"/>
                </a:highlight>
                <a:latin typeface="Raleway" pitchFamily="2" charset="0"/>
                <a:ea typeface="Tahoma" panose="020B0604030504040204" pitchFamily="34" charset="0"/>
                <a:cs typeface="Tahoma" panose="020B0604030504040204" pitchFamily="34" charset="0"/>
                <a:hlinkClick r:id="rId6"/>
              </a:rPr>
              <a:t>In 2013 Coral were ordered to pay back £90,000</a:t>
            </a:r>
            <a:r>
              <a:rPr lang="en-GB" sz="2800" b="0" i="0" dirty="0">
                <a:solidFill>
                  <a:srgbClr val="000000"/>
                </a:solidFill>
                <a:effectLst/>
                <a:highlight>
                  <a:srgbClr val="FFFFFF"/>
                </a:highlight>
                <a:latin typeface="Raleway" pitchFamily="2" charset="0"/>
                <a:ea typeface="Tahoma" panose="020B0604030504040204" pitchFamily="34" charset="0"/>
                <a:cs typeface="Tahoma" panose="020B0604030504040204" pitchFamily="34" charset="0"/>
              </a:rPr>
              <a:t> it made from a customer who used money linked </a:t>
            </a:r>
            <a:r>
              <a:rPr lang="en-GB" sz="2800" dirty="0">
                <a:solidFill>
                  <a:srgbClr val="000000"/>
                </a:solidFill>
                <a:highlight>
                  <a:srgbClr val="FFFFFF"/>
                </a:highlight>
                <a:latin typeface="Raleway" pitchFamily="2" charset="0"/>
                <a:ea typeface="Tahoma" panose="020B0604030504040204" pitchFamily="34" charset="0"/>
                <a:cs typeface="Tahoma" panose="020B0604030504040204" pitchFamily="34" charset="0"/>
              </a:rPr>
              <a:t>to drug dealing activities. Coral did submit a SAR, but little to no challenge was made even though there were extensive opportunities to do so. Even gave the customer a complimentary day at the races. Shows that </a:t>
            </a:r>
            <a:r>
              <a:rPr lang="en-GB" sz="2800" b="1" dirty="0">
                <a:solidFill>
                  <a:srgbClr val="000000"/>
                </a:solidFill>
                <a:highlight>
                  <a:srgbClr val="FFFFFF"/>
                </a:highlight>
                <a:latin typeface="Raleway" pitchFamily="2" charset="0"/>
                <a:ea typeface="Tahoma" panose="020B0604030504040204" pitchFamily="34" charset="0"/>
                <a:cs typeface="Tahoma" panose="020B0604030504040204" pitchFamily="34" charset="0"/>
              </a:rPr>
              <a:t>duties and responsibilities don’t just stop following the report of a SAR</a:t>
            </a:r>
            <a:r>
              <a:rPr lang="en-GB" sz="2800" dirty="0">
                <a:solidFill>
                  <a:srgbClr val="000000"/>
                </a:solidFill>
                <a:highlight>
                  <a:srgbClr val="FFFFFF"/>
                </a:highlight>
                <a:latin typeface="Raleway" pitchFamily="2" charset="0"/>
                <a:ea typeface="Tahoma" panose="020B0604030504040204" pitchFamily="34" charset="0"/>
                <a:cs typeface="Tahoma" panose="020B0604030504040204" pitchFamily="34" charset="0"/>
              </a:rPr>
              <a:t>.</a:t>
            </a:r>
            <a:endParaRPr lang="en-GB" sz="2800" b="0" i="0" dirty="0">
              <a:solidFill>
                <a:srgbClr val="000000"/>
              </a:solidFill>
              <a:effectLst/>
              <a:highlight>
                <a:srgbClr val="FFFFFF"/>
              </a:highlight>
              <a:latin typeface="Raleway" pitchFamily="2"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0A5EDAE9-D42D-4B24-8D42-3B22CDB14BA6}"/>
              </a:ext>
            </a:extLst>
          </p:cNvPr>
          <p:cNvSpPr txBox="1"/>
          <p:nvPr/>
        </p:nvSpPr>
        <p:spPr>
          <a:xfrm>
            <a:off x="1357762" y="4604140"/>
            <a:ext cx="13781314" cy="1815882"/>
          </a:xfrm>
          <a:prstGeom prst="rect">
            <a:avLst/>
          </a:prstGeom>
          <a:noFill/>
        </p:spPr>
        <p:txBody>
          <a:bodyPr wrap="square">
            <a:spAutoFit/>
          </a:bodyPr>
          <a:lstStyle/>
          <a:p>
            <a:pPr marL="620713" algn="l"/>
            <a:r>
              <a:rPr lang="en-GB" sz="2800" b="1" i="0" dirty="0">
                <a:solidFill>
                  <a:srgbClr val="000000"/>
                </a:solidFill>
                <a:effectLst/>
                <a:highlight>
                  <a:srgbClr val="FFFFFF"/>
                </a:highlight>
                <a:latin typeface="Raleway" pitchFamily="2" charset="0"/>
                <a:ea typeface="Tahoma" panose="020B0604030504040204" pitchFamily="34" charset="0"/>
                <a:cs typeface="Tahoma" panose="020B0604030504040204" pitchFamily="34" charset="0"/>
                <a:hlinkClick r:id="rId7"/>
              </a:rPr>
              <a:t>Between 2016-2017,</a:t>
            </a:r>
            <a:r>
              <a:rPr lang="en-GB" sz="2800" b="1" i="0" dirty="0">
                <a:solidFill>
                  <a:srgbClr val="000000"/>
                </a:solidFill>
                <a:effectLst/>
                <a:highlight>
                  <a:srgbClr val="FFFFFF"/>
                </a:highlight>
                <a:latin typeface="Raleway" pitchFamily="2" charset="0"/>
                <a:ea typeface="Tahoma" panose="020B0604030504040204" pitchFamily="34" charset="0"/>
                <a:cs typeface="Tahoma" panose="020B0604030504040204" pitchFamily="34" charset="0"/>
              </a:rPr>
              <a:t> </a:t>
            </a:r>
            <a:r>
              <a:rPr lang="en-GB" sz="2800" i="0" dirty="0">
                <a:solidFill>
                  <a:srgbClr val="000000"/>
                </a:solidFill>
                <a:effectLst/>
                <a:highlight>
                  <a:srgbClr val="FFFFFF"/>
                </a:highlight>
                <a:latin typeface="Raleway" pitchFamily="2" charset="0"/>
                <a:ea typeface="Tahoma" panose="020B0604030504040204" pitchFamily="34" charset="0"/>
                <a:cs typeface="Tahoma" panose="020B0604030504040204" pitchFamily="34" charset="0"/>
              </a:rPr>
              <a:t>a UK gang robbed cash in-transit-vehicles and laundered their takings through bookies’ FOBTs. </a:t>
            </a:r>
            <a:r>
              <a:rPr lang="en-GB" sz="2800" b="0" i="0" dirty="0">
                <a:solidFill>
                  <a:srgbClr val="000000"/>
                </a:solidFill>
                <a:effectLst/>
                <a:highlight>
                  <a:srgbClr val="FFFFFF"/>
                </a:highlight>
                <a:latin typeface="Raleway" pitchFamily="2" charset="0"/>
                <a:ea typeface="Tahoma" panose="020B0604030504040204" pitchFamily="34" charset="0"/>
                <a:cs typeface="Tahoma" panose="020B0604030504040204" pitchFamily="34" charset="0"/>
              </a:rPr>
              <a:t>Bookmakers </a:t>
            </a:r>
            <a:r>
              <a:rPr lang="en-GB" sz="2800" b="1" i="0" dirty="0">
                <a:solidFill>
                  <a:srgbClr val="000000"/>
                </a:solidFill>
                <a:effectLst/>
                <a:highlight>
                  <a:srgbClr val="FFFFFF"/>
                </a:highlight>
                <a:latin typeface="Raleway" pitchFamily="2" charset="0"/>
                <a:ea typeface="Tahoma" panose="020B0604030504040204" pitchFamily="34" charset="0"/>
                <a:cs typeface="Tahoma" panose="020B0604030504040204" pitchFamily="34" charset="0"/>
              </a:rPr>
              <a:t>only realised it occurred at the end of the working day</a:t>
            </a:r>
            <a:r>
              <a:rPr lang="en-GB" sz="2800" b="0" i="0" dirty="0">
                <a:solidFill>
                  <a:srgbClr val="000000"/>
                </a:solidFill>
                <a:effectLst/>
                <a:highlight>
                  <a:srgbClr val="FFFFFF"/>
                </a:highlight>
                <a:latin typeface="Raleway" pitchFamily="2" charset="0"/>
                <a:ea typeface="Tahoma" panose="020B0604030504040204" pitchFamily="34" charset="0"/>
                <a:cs typeface="Tahoma" panose="020B0604030504040204" pitchFamily="34" charset="0"/>
              </a:rPr>
              <a:t>, showing it’s important to be aware and alert to suspicions and logging SARs if necessary.</a:t>
            </a:r>
          </a:p>
        </p:txBody>
      </p:sp>
    </p:spTree>
    <p:extLst>
      <p:ext uri="{BB962C8B-B14F-4D97-AF65-F5344CB8AC3E}">
        <p14:creationId xmlns:p14="http://schemas.microsoft.com/office/powerpoint/2010/main" val="388993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990600" y="28586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Case Study Example </a:t>
            </a:r>
          </a:p>
        </p:txBody>
      </p:sp>
      <p:sp>
        <p:nvSpPr>
          <p:cNvPr id="5" name="TextBox 4">
            <a:extLst>
              <a:ext uri="{FF2B5EF4-FFF2-40B4-BE49-F238E27FC236}">
                <a16:creationId xmlns:a16="http://schemas.microsoft.com/office/drawing/2014/main" id="{ADF1AC35-CFBF-2BC7-EDD9-35D8D3EFCD5F}"/>
              </a:ext>
            </a:extLst>
          </p:cNvPr>
          <p:cNvSpPr txBox="1"/>
          <p:nvPr/>
        </p:nvSpPr>
        <p:spPr>
          <a:xfrm>
            <a:off x="1352315" y="1597630"/>
            <a:ext cx="13792201" cy="1077218"/>
          </a:xfrm>
          <a:prstGeom prst="rect">
            <a:avLst/>
          </a:prstGeom>
          <a:noFill/>
        </p:spPr>
        <p:txBody>
          <a:bodyPr wrap="square">
            <a:spAutoFit/>
          </a:bodyPr>
          <a:lstStyle/>
          <a:p>
            <a:pPr marL="457200" indent="-457200" algn="l">
              <a:buFont typeface="Arial" panose="020B0604020202020204" pitchFamily="34" charset="0"/>
              <a:buChar char="•"/>
            </a:pPr>
            <a:r>
              <a:rPr lang="en-GB" sz="3200" b="0" i="0" dirty="0">
                <a:solidFill>
                  <a:srgbClr val="000000"/>
                </a:solidFill>
                <a:effectLst/>
                <a:latin typeface="Raleway" pitchFamily="2" charset="0"/>
                <a:ea typeface="Tahoma" panose="020B0604030504040204" pitchFamily="34" charset="0"/>
                <a:cs typeface="Tahoma" panose="020B0604030504040204" pitchFamily="34" charset="0"/>
              </a:rPr>
              <a:t>Person 1 enters with couple of hundred </a:t>
            </a:r>
            <a:r>
              <a:rPr lang="en-GB" sz="3200" dirty="0">
                <a:solidFill>
                  <a:srgbClr val="000000"/>
                </a:solidFill>
                <a:latin typeface="Raleway" pitchFamily="2" charset="0"/>
                <a:ea typeface="Tahoma" panose="020B0604030504040204" pitchFamily="34" charset="0"/>
                <a:cs typeface="Tahoma" panose="020B0604030504040204" pitchFamily="34" charset="0"/>
              </a:rPr>
              <a:t>pound</a:t>
            </a:r>
            <a:r>
              <a:rPr lang="en-GB" sz="3200" b="0" i="0" dirty="0">
                <a:solidFill>
                  <a:srgbClr val="000000"/>
                </a:solidFill>
                <a:effectLst/>
                <a:latin typeface="Raleway" pitchFamily="2" charset="0"/>
                <a:ea typeface="Tahoma" panose="020B0604030504040204" pitchFamily="34" charset="0"/>
                <a:cs typeface="Tahoma" panose="020B0604030504040204" pitchFamily="34" charset="0"/>
              </a:rPr>
              <a:t>s in cash and seems to have a mixture of English</a:t>
            </a:r>
            <a:r>
              <a:rPr lang="en-GB" sz="3200" dirty="0">
                <a:solidFill>
                  <a:srgbClr val="000000"/>
                </a:solidFill>
                <a:latin typeface="Raleway" pitchFamily="2" charset="0"/>
                <a:ea typeface="Tahoma" panose="020B0604030504040204" pitchFamily="34" charset="0"/>
                <a:cs typeface="Tahoma" panose="020B0604030504040204" pitchFamily="34" charset="0"/>
              </a:rPr>
              <a:t> </a:t>
            </a:r>
            <a:r>
              <a:rPr lang="en-GB" sz="3200" b="0" i="0" dirty="0">
                <a:solidFill>
                  <a:srgbClr val="000000"/>
                </a:solidFill>
                <a:effectLst/>
                <a:latin typeface="Raleway" pitchFamily="2" charset="0"/>
                <a:ea typeface="Tahoma" panose="020B0604030504040204" pitchFamily="34" charset="0"/>
                <a:cs typeface="Tahoma" panose="020B0604030504040204" pitchFamily="34" charset="0"/>
              </a:rPr>
              <a:t>and Scottish notes.</a:t>
            </a:r>
          </a:p>
        </p:txBody>
      </p:sp>
      <p:sp>
        <p:nvSpPr>
          <p:cNvPr id="6" name="TextBox 5">
            <a:extLst>
              <a:ext uri="{FF2B5EF4-FFF2-40B4-BE49-F238E27FC236}">
                <a16:creationId xmlns:a16="http://schemas.microsoft.com/office/drawing/2014/main" id="{5E3B1878-2DAD-B245-F3BD-365A53401021}"/>
              </a:ext>
            </a:extLst>
          </p:cNvPr>
          <p:cNvSpPr txBox="1"/>
          <p:nvPr/>
        </p:nvSpPr>
        <p:spPr>
          <a:xfrm>
            <a:off x="1352317" y="2881847"/>
            <a:ext cx="13354283" cy="1569660"/>
          </a:xfrm>
          <a:prstGeom prst="rect">
            <a:avLst/>
          </a:prstGeom>
          <a:noFill/>
        </p:spPr>
        <p:txBody>
          <a:bodyPr wrap="square">
            <a:spAutoFit/>
          </a:bodyPr>
          <a:lstStyle/>
          <a:p>
            <a:pPr marL="457200" indent="-457200" algn="l">
              <a:buFont typeface="Arial" panose="020B0604020202020204" pitchFamily="34" charset="0"/>
              <a:buChar char="•"/>
            </a:pPr>
            <a:r>
              <a:rPr lang="en-GB" sz="3200" dirty="0">
                <a:solidFill>
                  <a:srgbClr val="000000"/>
                </a:solidFill>
                <a:latin typeface="Raleway" pitchFamily="2" charset="0"/>
                <a:ea typeface="Tahoma" panose="020B0604030504040204" pitchFamily="34" charset="0"/>
                <a:cs typeface="Tahoma" panose="020B0604030504040204" pitchFamily="34" charset="0"/>
              </a:rPr>
              <a:t>Yourself or another remember of staff don’t spot anything out of the ordinary but do start to notice the same person coming in more regularly and betting with the same mixture/amount of funds.</a:t>
            </a:r>
          </a:p>
        </p:txBody>
      </p:sp>
      <p:sp>
        <p:nvSpPr>
          <p:cNvPr id="7" name="TextBox 6">
            <a:extLst>
              <a:ext uri="{FF2B5EF4-FFF2-40B4-BE49-F238E27FC236}">
                <a16:creationId xmlns:a16="http://schemas.microsoft.com/office/drawing/2014/main" id="{A77713C2-5BFD-5A76-74C6-65791EB7D354}"/>
              </a:ext>
            </a:extLst>
          </p:cNvPr>
          <p:cNvSpPr txBox="1"/>
          <p:nvPr/>
        </p:nvSpPr>
        <p:spPr>
          <a:xfrm>
            <a:off x="1352317" y="4658506"/>
            <a:ext cx="13792201" cy="2062103"/>
          </a:xfrm>
          <a:prstGeom prst="rect">
            <a:avLst/>
          </a:prstGeom>
          <a:noFill/>
        </p:spPr>
        <p:txBody>
          <a:bodyPr wrap="square">
            <a:spAutoFit/>
          </a:bodyPr>
          <a:lstStyle/>
          <a:p>
            <a:pPr marL="457200" indent="-457200" algn="l">
              <a:buFont typeface="Arial" panose="020B0604020202020204" pitchFamily="34" charset="0"/>
              <a:buChar char="•"/>
            </a:pPr>
            <a:r>
              <a:rPr lang="en-GB" sz="3200" dirty="0">
                <a:solidFill>
                  <a:srgbClr val="000000"/>
                </a:solidFill>
                <a:latin typeface="Raleway" pitchFamily="2" charset="0"/>
                <a:ea typeface="Tahoma" panose="020B0604030504040204" pitchFamily="34" charset="0"/>
                <a:cs typeface="Tahoma" panose="020B0604030504040204" pitchFamily="34" charset="0"/>
              </a:rPr>
              <a:t>The individual sometimes only has minimal betting activity spending 10/15 minutes there during their visits which are between 12-1pm, seemingly on their lunch hour, cashing out with a slight loss or win majority of the time.</a:t>
            </a:r>
          </a:p>
        </p:txBody>
      </p:sp>
      <p:sp>
        <p:nvSpPr>
          <p:cNvPr id="8" name="TextBox 7">
            <a:extLst>
              <a:ext uri="{FF2B5EF4-FFF2-40B4-BE49-F238E27FC236}">
                <a16:creationId xmlns:a16="http://schemas.microsoft.com/office/drawing/2014/main" id="{762B129F-084E-14D1-B004-AB5D64841BCC}"/>
              </a:ext>
            </a:extLst>
          </p:cNvPr>
          <p:cNvSpPr txBox="1"/>
          <p:nvPr/>
        </p:nvSpPr>
        <p:spPr>
          <a:xfrm>
            <a:off x="1352314" y="6927609"/>
            <a:ext cx="13792201" cy="2062103"/>
          </a:xfrm>
          <a:prstGeom prst="rect">
            <a:avLst/>
          </a:prstGeom>
          <a:noFill/>
        </p:spPr>
        <p:txBody>
          <a:bodyPr wrap="square">
            <a:spAutoFit/>
          </a:bodyPr>
          <a:lstStyle/>
          <a:p>
            <a:pPr marL="457200" indent="-457200" algn="l">
              <a:buFont typeface="Arial" panose="020B0604020202020204" pitchFamily="34" charset="0"/>
              <a:buChar char="•"/>
            </a:pPr>
            <a:r>
              <a:rPr lang="en-GB" sz="3200" dirty="0">
                <a:solidFill>
                  <a:srgbClr val="000000"/>
                </a:solidFill>
                <a:latin typeface="Raleway" pitchFamily="2" charset="0"/>
                <a:ea typeface="Tahoma" panose="020B0604030504040204" pitchFamily="34" charset="0"/>
                <a:cs typeface="Tahoma" panose="020B0604030504040204" pitchFamily="34" charset="0"/>
              </a:rPr>
              <a:t>As they c</a:t>
            </a:r>
            <a:r>
              <a:rPr lang="en-GB" sz="3200" b="0" i="0" dirty="0">
                <a:solidFill>
                  <a:srgbClr val="000000"/>
                </a:solidFill>
                <a:effectLst/>
                <a:latin typeface="Raleway" pitchFamily="2" charset="0"/>
                <a:ea typeface="Tahoma" panose="020B0604030504040204" pitchFamily="34" charset="0"/>
                <a:cs typeface="Tahoma" panose="020B0604030504040204" pitchFamily="34" charset="0"/>
              </a:rPr>
              <a:t>ome in more </a:t>
            </a:r>
            <a:r>
              <a:rPr lang="en-GB" sz="3200" dirty="0">
                <a:solidFill>
                  <a:srgbClr val="000000"/>
                </a:solidFill>
                <a:latin typeface="Raleway" pitchFamily="2" charset="0"/>
                <a:ea typeface="Tahoma" panose="020B0604030504040204" pitchFamily="34" charset="0"/>
                <a:cs typeface="Tahoma" panose="020B0604030504040204" pitchFamily="34" charset="0"/>
              </a:rPr>
              <a:t>often you get to know them more or feel as if you know them, maybe chat about families, their business etc., where they like to go on about how they’ve recently become self-employed, and business is going well.</a:t>
            </a:r>
          </a:p>
        </p:txBody>
      </p:sp>
      <p:sp>
        <p:nvSpPr>
          <p:cNvPr id="3" name="TextBox 2">
            <a:extLst>
              <a:ext uri="{FF2B5EF4-FFF2-40B4-BE49-F238E27FC236}">
                <a16:creationId xmlns:a16="http://schemas.microsoft.com/office/drawing/2014/main" id="{A6E3A210-9156-D1C3-9471-BA487B272AC3}"/>
              </a:ext>
            </a:extLst>
          </p:cNvPr>
          <p:cNvSpPr txBox="1"/>
          <p:nvPr/>
        </p:nvSpPr>
        <p:spPr>
          <a:xfrm>
            <a:off x="3505200" y="9302799"/>
            <a:ext cx="13035712" cy="769441"/>
          </a:xfrm>
          <a:prstGeom prst="rect">
            <a:avLst/>
          </a:prstGeom>
          <a:noFill/>
        </p:spPr>
        <p:txBody>
          <a:bodyPr wrap="square">
            <a:spAutoFit/>
          </a:bodyPr>
          <a:lstStyle/>
          <a:p>
            <a:pPr algn="ctr"/>
            <a:r>
              <a:rPr lang="en-GB" sz="4400" b="0" i="0" dirty="0">
                <a:solidFill>
                  <a:srgbClr val="000000"/>
                </a:solidFill>
                <a:effectLst/>
                <a:highlight>
                  <a:srgbClr val="E2C8D7"/>
                </a:highlight>
                <a:latin typeface="Tahoma" panose="020B0604030504040204" pitchFamily="34" charset="0"/>
                <a:ea typeface="Tahoma" panose="020B0604030504040204" pitchFamily="34" charset="0"/>
                <a:cs typeface="Tahoma" panose="020B0604030504040204" pitchFamily="34" charset="0"/>
              </a:rPr>
              <a:t>What are the potential red flag(s)/suspicions here?</a:t>
            </a:r>
            <a:endParaRPr lang="en-GB" sz="4400" dirty="0">
              <a:solidFill>
                <a:srgbClr val="000000"/>
              </a:solidFill>
              <a:highlight>
                <a:srgbClr val="E2C8D7"/>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32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990600" y="28586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Case Study Example </a:t>
            </a:r>
          </a:p>
        </p:txBody>
      </p:sp>
      <p:sp>
        <p:nvSpPr>
          <p:cNvPr id="5" name="TextBox 4">
            <a:extLst>
              <a:ext uri="{FF2B5EF4-FFF2-40B4-BE49-F238E27FC236}">
                <a16:creationId xmlns:a16="http://schemas.microsoft.com/office/drawing/2014/main" id="{ADF1AC35-CFBF-2BC7-EDD9-35D8D3EFCD5F}"/>
              </a:ext>
            </a:extLst>
          </p:cNvPr>
          <p:cNvSpPr txBox="1"/>
          <p:nvPr/>
        </p:nvSpPr>
        <p:spPr>
          <a:xfrm>
            <a:off x="1352317" y="1783820"/>
            <a:ext cx="13792201" cy="1569660"/>
          </a:xfrm>
          <a:prstGeom prst="rect">
            <a:avLst/>
          </a:prstGeom>
          <a:noFill/>
        </p:spPr>
        <p:txBody>
          <a:bodyPr wrap="square">
            <a:spAutoFit/>
          </a:bodyPr>
          <a:lstStyle/>
          <a:p>
            <a:pPr marL="457200" indent="-457200">
              <a:buFont typeface="Arial" panose="020B0604020202020204" pitchFamily="34" charset="0"/>
              <a:buChar char="•"/>
            </a:pPr>
            <a:r>
              <a:rPr lang="en-GB" sz="3200" b="1" i="0" dirty="0">
                <a:solidFill>
                  <a:srgbClr val="000000"/>
                </a:solidFill>
                <a:effectLst/>
                <a:latin typeface="Raleway" pitchFamily="2" charset="0"/>
                <a:ea typeface="Tahoma" panose="020B0604030504040204" pitchFamily="34" charset="0"/>
                <a:cs typeface="Tahoma" panose="020B0604030504040204" pitchFamily="34" charset="0"/>
              </a:rPr>
              <a:t>Mix of English, Scottish, Irish bank notes </a:t>
            </a:r>
            <a:r>
              <a:rPr lang="en-GB" sz="3200" i="0" dirty="0">
                <a:solidFill>
                  <a:srgbClr val="000000"/>
                </a:solidFill>
                <a:effectLst/>
                <a:latin typeface="Raleway" pitchFamily="2" charset="0"/>
                <a:ea typeface="Tahoma" panose="020B0604030504040204" pitchFamily="34" charset="0"/>
                <a:cs typeface="Tahoma" panose="020B0604030504040204" pitchFamily="34" charset="0"/>
              </a:rPr>
              <a:t>- </a:t>
            </a:r>
            <a:r>
              <a:rPr lang="en-GB" sz="3200" dirty="0">
                <a:latin typeface="Raleway" pitchFamily="2" charset="0"/>
                <a:ea typeface="Times New Roman" panose="02020603050405020304" pitchFamily="18" charset="0"/>
                <a:cs typeface="Aptos" panose="020B0004020202020204" pitchFamily="34" charset="0"/>
              </a:rPr>
              <a:t>customers using large amounts of these banknotes to then withdraw quickly/in large amounts of Manx notes helps disguise the origin of the funds.</a:t>
            </a:r>
            <a:endParaRPr lang="en-GB" sz="3200" b="1" i="0" dirty="0">
              <a:solidFill>
                <a:srgbClr val="000000"/>
              </a:solidFill>
              <a:effectLst/>
              <a:latin typeface="Raleway" pitchFamily="2"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5E3B1878-2DAD-B245-F3BD-365A53401021}"/>
              </a:ext>
            </a:extLst>
          </p:cNvPr>
          <p:cNvSpPr txBox="1"/>
          <p:nvPr/>
        </p:nvSpPr>
        <p:spPr>
          <a:xfrm>
            <a:off x="1352315" y="3425928"/>
            <a:ext cx="13792201" cy="1569660"/>
          </a:xfrm>
          <a:prstGeom prst="rect">
            <a:avLst/>
          </a:prstGeom>
          <a:noFill/>
        </p:spPr>
        <p:txBody>
          <a:bodyPr wrap="square">
            <a:spAutoFit/>
          </a:bodyPr>
          <a:lstStyle/>
          <a:p>
            <a:pPr marL="457200" indent="-457200" algn="l">
              <a:buFont typeface="Arial" panose="020B0604020202020204" pitchFamily="34" charset="0"/>
              <a:buChar char="•"/>
            </a:pPr>
            <a:r>
              <a:rPr lang="en-GB" sz="3200" b="1" dirty="0">
                <a:solidFill>
                  <a:srgbClr val="000000"/>
                </a:solidFill>
                <a:latin typeface="Raleway" pitchFamily="2" charset="0"/>
                <a:ea typeface="Tahoma" panose="020B0604030504040204" pitchFamily="34" charset="0"/>
                <a:cs typeface="Tahoma" panose="020B0604030504040204" pitchFamily="34" charset="0"/>
              </a:rPr>
              <a:t>Regular visits below threshold </a:t>
            </a:r>
            <a:r>
              <a:rPr lang="en-GB" sz="3200" dirty="0">
                <a:solidFill>
                  <a:srgbClr val="000000"/>
                </a:solidFill>
                <a:latin typeface="Raleway" pitchFamily="2" charset="0"/>
                <a:ea typeface="Tahoma" panose="020B0604030504040204" pitchFamily="34" charset="0"/>
                <a:cs typeface="Tahoma" panose="020B0604030504040204" pitchFamily="34" charset="0"/>
              </a:rPr>
              <a:t>– customer may be aware of thresholds and make regular visits with smaller amounts of cash to attempt to avoid thresholds and the requirement to be verified.</a:t>
            </a:r>
          </a:p>
        </p:txBody>
      </p:sp>
      <p:sp>
        <p:nvSpPr>
          <p:cNvPr id="7" name="TextBox 6">
            <a:extLst>
              <a:ext uri="{FF2B5EF4-FFF2-40B4-BE49-F238E27FC236}">
                <a16:creationId xmlns:a16="http://schemas.microsoft.com/office/drawing/2014/main" id="{A77713C2-5BFD-5A76-74C6-65791EB7D354}"/>
              </a:ext>
            </a:extLst>
          </p:cNvPr>
          <p:cNvSpPr txBox="1"/>
          <p:nvPr/>
        </p:nvSpPr>
        <p:spPr>
          <a:xfrm>
            <a:off x="1352317" y="5111062"/>
            <a:ext cx="13792201" cy="1569660"/>
          </a:xfrm>
          <a:prstGeom prst="rect">
            <a:avLst/>
          </a:prstGeom>
          <a:noFill/>
        </p:spPr>
        <p:txBody>
          <a:bodyPr wrap="square">
            <a:spAutoFit/>
          </a:bodyPr>
          <a:lstStyle/>
          <a:p>
            <a:pPr marL="457200" indent="-457200" algn="l">
              <a:buFont typeface="Arial" panose="020B0604020202020204" pitchFamily="34" charset="0"/>
              <a:buChar char="•"/>
            </a:pPr>
            <a:r>
              <a:rPr lang="en-GB" sz="3200" b="1" dirty="0">
                <a:solidFill>
                  <a:srgbClr val="000000"/>
                </a:solidFill>
                <a:latin typeface="Raleway" pitchFamily="2" charset="0"/>
                <a:ea typeface="Tahoma" panose="020B0604030504040204" pitchFamily="34" charset="0"/>
                <a:cs typeface="Tahoma" panose="020B0604030504040204" pitchFamily="34" charset="0"/>
              </a:rPr>
              <a:t>Minimal play with large/quick transactions </a:t>
            </a:r>
            <a:r>
              <a:rPr lang="en-GB" sz="3200" dirty="0">
                <a:solidFill>
                  <a:srgbClr val="000000"/>
                </a:solidFill>
                <a:latin typeface="Raleway" pitchFamily="2" charset="0"/>
                <a:ea typeface="Tahoma" panose="020B0604030504040204" pitchFamily="34" charset="0"/>
                <a:cs typeface="Tahoma" panose="020B0604030504040204" pitchFamily="34" charset="0"/>
              </a:rPr>
              <a:t>– customer may be using funds acquired from a crime to then withdraw the funds as ‘winnings’ to create a legitimate origin of the funds.</a:t>
            </a:r>
          </a:p>
        </p:txBody>
      </p:sp>
      <p:sp>
        <p:nvSpPr>
          <p:cNvPr id="8" name="TextBox 7">
            <a:extLst>
              <a:ext uri="{FF2B5EF4-FFF2-40B4-BE49-F238E27FC236}">
                <a16:creationId xmlns:a16="http://schemas.microsoft.com/office/drawing/2014/main" id="{762B129F-084E-14D1-B004-AB5D64841BCC}"/>
              </a:ext>
            </a:extLst>
          </p:cNvPr>
          <p:cNvSpPr txBox="1"/>
          <p:nvPr/>
        </p:nvSpPr>
        <p:spPr>
          <a:xfrm>
            <a:off x="1352316" y="6828544"/>
            <a:ext cx="13792201" cy="1569660"/>
          </a:xfrm>
          <a:prstGeom prst="rect">
            <a:avLst/>
          </a:prstGeom>
          <a:noFill/>
        </p:spPr>
        <p:txBody>
          <a:bodyPr wrap="square">
            <a:spAutoFit/>
          </a:bodyPr>
          <a:lstStyle/>
          <a:p>
            <a:pPr marL="457200" indent="-457200">
              <a:buFont typeface="Arial" panose="020B0604020202020204" pitchFamily="34" charset="0"/>
              <a:buChar char="•"/>
            </a:pPr>
            <a:r>
              <a:rPr lang="en-GB" sz="3200" b="1" dirty="0">
                <a:solidFill>
                  <a:srgbClr val="000000"/>
                </a:solidFill>
                <a:latin typeface="Raleway" pitchFamily="2" charset="0"/>
                <a:ea typeface="Tahoma" panose="020B0604030504040204" pitchFamily="34" charset="0"/>
                <a:cs typeface="Tahoma" panose="020B0604030504040204" pitchFamily="34" charset="0"/>
              </a:rPr>
              <a:t>You feel you know them personally </a:t>
            </a:r>
            <a:r>
              <a:rPr lang="en-GB" sz="3200" dirty="0">
                <a:solidFill>
                  <a:srgbClr val="000000"/>
                </a:solidFill>
                <a:latin typeface="Raleway" pitchFamily="2" charset="0"/>
                <a:ea typeface="Tahoma" panose="020B0604030504040204" pitchFamily="34" charset="0"/>
                <a:cs typeface="Tahoma" panose="020B0604030504040204" pitchFamily="34" charset="0"/>
              </a:rPr>
              <a:t>– although it can help to understand the customer and their habits, this does not qualify as ‘actual’ proof and is not a substitute for physical evidence of wealth.</a:t>
            </a:r>
          </a:p>
        </p:txBody>
      </p:sp>
    </p:spTree>
    <p:extLst>
      <p:ext uri="{BB962C8B-B14F-4D97-AF65-F5344CB8AC3E}">
        <p14:creationId xmlns:p14="http://schemas.microsoft.com/office/powerpoint/2010/main" val="67638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F5764302-490A-D6E5-0588-6AA57932A1D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5" y="2057970"/>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6801080" y="191063"/>
            <a:ext cx="4685835" cy="1112933"/>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Red</a:t>
            </a:r>
            <a:r>
              <a:rPr lang="en-US" sz="7200" b="1" dirty="0">
                <a:solidFill>
                  <a:schemeClr val="accent4"/>
                </a:solidFill>
                <a:latin typeface="Tahoma Bold"/>
                <a:ea typeface="Tahoma Bold"/>
                <a:cs typeface="Tahoma Bold"/>
                <a:sym typeface="Tahoma Bold"/>
              </a:rPr>
              <a:t> Flags</a:t>
            </a:r>
          </a:p>
        </p:txBody>
      </p:sp>
      <p:sp>
        <p:nvSpPr>
          <p:cNvPr id="3" name="TextBox 2">
            <a:extLst>
              <a:ext uri="{FF2B5EF4-FFF2-40B4-BE49-F238E27FC236}">
                <a16:creationId xmlns:a16="http://schemas.microsoft.com/office/drawing/2014/main" id="{E5316397-1B5B-21C6-A9C9-8536AAC0857E}"/>
              </a:ext>
            </a:extLst>
          </p:cNvPr>
          <p:cNvSpPr txBox="1"/>
          <p:nvPr/>
        </p:nvSpPr>
        <p:spPr>
          <a:xfrm>
            <a:off x="457200" y="1485900"/>
            <a:ext cx="13792200" cy="7581563"/>
          </a:xfrm>
          <a:prstGeom prst="rect">
            <a:avLst/>
          </a:prstGeom>
          <a:noFill/>
        </p:spPr>
        <p:txBody>
          <a:bodyPr wrap="square">
            <a:spAutoFit/>
          </a:bodyPr>
          <a:lstStyle/>
          <a:p>
            <a:pPr marL="514350" indent="-514350">
              <a:spcAft>
                <a:spcPts val="1000"/>
              </a:spcAft>
              <a:buBlip>
                <a:blip r:embed="rId5">
                  <a:extLst>
                    <a:ext uri="{96DAC541-7B7A-43D3-8B79-37D633B846F1}">
                      <asvg:svgBlip xmlns:asvg="http://schemas.microsoft.com/office/drawing/2016/SVG/main" r:embed="rId6"/>
                    </a:ext>
                  </a:extLst>
                </a:blip>
              </a:buBlip>
            </a:pPr>
            <a:r>
              <a:rPr lang="en-GB" sz="2800" b="1" dirty="0">
                <a:effectLst/>
                <a:latin typeface="Raleway" pitchFamily="2" charset="0"/>
                <a:ea typeface="Tahoma" panose="020B0604030504040204" pitchFamily="34" charset="0"/>
                <a:cs typeface="Tahoma" panose="020B0604030504040204" pitchFamily="34" charset="0"/>
              </a:rPr>
              <a:t>High value bets/stakes inconsistent </a:t>
            </a:r>
            <a:r>
              <a:rPr lang="en-GB" sz="2800" dirty="0">
                <a:effectLst/>
                <a:latin typeface="Raleway" pitchFamily="2" charset="0"/>
                <a:ea typeface="Tahoma" panose="020B0604030504040204" pitchFamily="34" charset="0"/>
                <a:cs typeface="Tahoma" panose="020B0604030504040204" pitchFamily="34" charset="0"/>
              </a:rPr>
              <a:t>with what you believe that customer (if known) is capable of.</a:t>
            </a:r>
          </a:p>
          <a:p>
            <a:pPr marL="514350" lvl="0" indent="-514350">
              <a:spcAft>
                <a:spcPts val="1000"/>
              </a:spcAft>
              <a:buBlip>
                <a:blip r:embed="rId5">
                  <a:extLst>
                    <a:ext uri="{96DAC541-7B7A-43D3-8B79-37D633B846F1}">
                      <asvg:svgBlip xmlns:asvg="http://schemas.microsoft.com/office/drawing/2016/SVG/main" r:embed="rId6"/>
                    </a:ext>
                  </a:extLst>
                </a:blip>
              </a:buBlip>
            </a:pPr>
            <a:r>
              <a:rPr lang="en-GB" sz="2800" dirty="0">
                <a:effectLst/>
                <a:latin typeface="Raleway" pitchFamily="2" charset="0"/>
                <a:ea typeface="Tahoma" panose="020B0604030504040204" pitchFamily="34" charset="0"/>
                <a:cs typeface="Tahoma" panose="020B0604030504040204" pitchFamily="34" charset="0"/>
              </a:rPr>
              <a:t>Use or attempted use of </a:t>
            </a:r>
            <a:r>
              <a:rPr lang="en-GB" sz="2800" b="1" dirty="0">
                <a:effectLst/>
                <a:latin typeface="Raleway" pitchFamily="2" charset="0"/>
                <a:ea typeface="Tahoma" panose="020B0604030504040204" pitchFamily="34" charset="0"/>
                <a:cs typeface="Tahoma" panose="020B0604030504040204" pitchFamily="34" charset="0"/>
              </a:rPr>
              <a:t>fake IDs</a:t>
            </a:r>
            <a:r>
              <a:rPr lang="en-GB" sz="2800" dirty="0">
                <a:effectLst/>
                <a:latin typeface="Raleway" pitchFamily="2" charset="0"/>
                <a:ea typeface="Tahoma" panose="020B0604030504040204" pitchFamily="34" charset="0"/>
                <a:cs typeface="Tahoma" panose="020B0604030504040204" pitchFamily="34" charset="0"/>
              </a:rPr>
              <a:t>/</a:t>
            </a:r>
            <a:r>
              <a:rPr lang="en-GB" sz="2800" b="1" dirty="0">
                <a:effectLst/>
                <a:latin typeface="Raleway" pitchFamily="2" charset="0"/>
                <a:ea typeface="Tahoma" panose="020B0604030504040204" pitchFamily="34" charset="0"/>
                <a:cs typeface="Tahoma" panose="020B0604030504040204" pitchFamily="34" charset="0"/>
              </a:rPr>
              <a:t>other people’s IDs</a:t>
            </a:r>
            <a:r>
              <a:rPr lang="en-GB" sz="2800" dirty="0">
                <a:effectLst/>
                <a:latin typeface="Raleway" pitchFamily="2" charset="0"/>
                <a:ea typeface="Tahoma" panose="020B0604030504040204" pitchFamily="34" charset="0"/>
                <a:cs typeface="Tahoma" panose="020B0604030504040204" pitchFamily="34" charset="0"/>
              </a:rPr>
              <a:t>.</a:t>
            </a:r>
          </a:p>
          <a:p>
            <a:pPr marL="514350" lvl="0" indent="-514350">
              <a:spcAft>
                <a:spcPts val="1000"/>
              </a:spcAft>
              <a:buBlip>
                <a:blip r:embed="rId5">
                  <a:extLst>
                    <a:ext uri="{96DAC541-7B7A-43D3-8B79-37D633B846F1}">
                      <asvg:svgBlip xmlns:asvg="http://schemas.microsoft.com/office/drawing/2016/SVG/main" r:embed="rId6"/>
                    </a:ext>
                  </a:extLst>
                </a:blip>
              </a:buBlip>
            </a:pPr>
            <a:r>
              <a:rPr lang="en-GB" sz="2800" b="1" dirty="0">
                <a:effectLst/>
                <a:latin typeface="Raleway" pitchFamily="2" charset="0"/>
                <a:ea typeface="Tahoma" panose="020B0604030504040204" pitchFamily="34" charset="0"/>
                <a:cs typeface="Tahoma" panose="020B0604030504040204" pitchFamily="34" charset="0"/>
              </a:rPr>
              <a:t>Third-party betting </a:t>
            </a:r>
            <a:r>
              <a:rPr lang="en-GB" sz="2800" dirty="0">
                <a:effectLst/>
                <a:latin typeface="Raleway" pitchFamily="2" charset="0"/>
                <a:ea typeface="Tahoma" panose="020B0604030504040204" pitchFamily="34" charset="0"/>
                <a:cs typeface="Tahoma" panose="020B0604030504040204" pitchFamily="34" charset="0"/>
              </a:rPr>
              <a:t>– use of third parties/agents to disguise source or ownership of money.</a:t>
            </a:r>
          </a:p>
          <a:p>
            <a:pPr marL="514350" lvl="0" indent="-514350">
              <a:spcAft>
                <a:spcPts val="1000"/>
              </a:spcAft>
              <a:buBlip>
                <a:blip r:embed="rId5">
                  <a:extLst>
                    <a:ext uri="{96DAC541-7B7A-43D3-8B79-37D633B846F1}">
                      <asvg:svgBlip xmlns:asvg="http://schemas.microsoft.com/office/drawing/2016/SVG/main" r:embed="rId6"/>
                    </a:ext>
                  </a:extLst>
                </a:blip>
              </a:buBlip>
            </a:pPr>
            <a:r>
              <a:rPr lang="en-GB" sz="2800" b="1" dirty="0">
                <a:latin typeface="Raleway" pitchFamily="2" charset="0"/>
                <a:ea typeface="Tahoma" panose="020B0604030504040204" pitchFamily="34" charset="0"/>
                <a:cs typeface="Tahoma" panose="020B0604030504040204" pitchFamily="34" charset="0"/>
              </a:rPr>
              <a:t>Unusual Behaviour </a:t>
            </a:r>
            <a:r>
              <a:rPr lang="en-GB" sz="2800" dirty="0">
                <a:latin typeface="Raleway" pitchFamily="2" charset="0"/>
                <a:ea typeface="Tahoma" panose="020B0604030504040204" pitchFamily="34" charset="0"/>
                <a:cs typeface="Tahoma" panose="020B0604030504040204" pitchFamily="34" charset="0"/>
              </a:rPr>
              <a:t>– suspicious behaviour, making unusual bets e.g. betting on both sides. </a:t>
            </a:r>
          </a:p>
          <a:p>
            <a:pPr marL="514350" lvl="0" indent="-514350">
              <a:spcAft>
                <a:spcPts val="1000"/>
              </a:spcAft>
              <a:buBlip>
                <a:blip r:embed="rId5">
                  <a:extLst>
                    <a:ext uri="{96DAC541-7B7A-43D3-8B79-37D633B846F1}">
                      <asvg:svgBlip xmlns:asvg="http://schemas.microsoft.com/office/drawing/2016/SVG/main" r:embed="rId6"/>
                    </a:ext>
                  </a:extLst>
                </a:blip>
              </a:buBlip>
            </a:pPr>
            <a:r>
              <a:rPr lang="en-GB" sz="2800" dirty="0">
                <a:effectLst/>
                <a:latin typeface="Raleway" pitchFamily="2" charset="0"/>
                <a:ea typeface="Tahoma" panose="020B0604030504040204" pitchFamily="34" charset="0"/>
                <a:cs typeface="Tahoma" panose="020B0604030504040204" pitchFamily="34" charset="0"/>
              </a:rPr>
              <a:t>(Casino) Customer </a:t>
            </a:r>
            <a:r>
              <a:rPr lang="en-GB" sz="2800" b="1" dirty="0">
                <a:effectLst/>
                <a:latin typeface="Raleway" pitchFamily="2" charset="0"/>
                <a:ea typeface="Tahoma" panose="020B0604030504040204" pitchFamily="34" charset="0"/>
                <a:cs typeface="Tahoma" panose="020B0604030504040204" pitchFamily="34" charset="0"/>
              </a:rPr>
              <a:t>leaving large amount of funds on their account </a:t>
            </a:r>
            <a:r>
              <a:rPr lang="en-GB" sz="2800" dirty="0">
                <a:effectLst/>
                <a:latin typeface="Raleway" pitchFamily="2" charset="0"/>
                <a:ea typeface="Tahoma" panose="020B0604030504040204" pitchFamily="34" charset="0"/>
                <a:cs typeface="Tahoma" panose="020B0604030504040204" pitchFamily="34" charset="0"/>
              </a:rPr>
              <a:t>for a long period of time</a:t>
            </a:r>
            <a:r>
              <a:rPr lang="en-GB" sz="2800" dirty="0">
                <a:latin typeface="Raleway" pitchFamily="2" charset="0"/>
                <a:ea typeface="Tahoma" panose="020B0604030504040204" pitchFamily="34" charset="0"/>
                <a:cs typeface="Tahoma" panose="020B0604030504040204" pitchFamily="34" charset="0"/>
              </a:rPr>
              <a:t> </a:t>
            </a:r>
            <a:endParaRPr lang="en-GB" sz="2800" dirty="0">
              <a:effectLst/>
              <a:latin typeface="Raleway" pitchFamily="2" charset="0"/>
              <a:ea typeface="Tahoma" panose="020B0604030504040204" pitchFamily="34" charset="0"/>
              <a:cs typeface="Tahoma" panose="020B0604030504040204" pitchFamily="34" charset="0"/>
            </a:endParaRPr>
          </a:p>
          <a:p>
            <a:pPr marL="514350" lvl="0" indent="-514350">
              <a:spcAft>
                <a:spcPts val="1000"/>
              </a:spcAft>
              <a:buBlip>
                <a:blip r:embed="rId5">
                  <a:extLst>
                    <a:ext uri="{96DAC541-7B7A-43D3-8B79-37D633B846F1}">
                      <asvg:svgBlip xmlns:asvg="http://schemas.microsoft.com/office/drawing/2016/SVG/main" r:embed="rId6"/>
                    </a:ext>
                  </a:extLst>
                </a:blip>
              </a:buBlip>
            </a:pPr>
            <a:r>
              <a:rPr lang="en-GB" sz="2800" dirty="0">
                <a:effectLst/>
                <a:latin typeface="Raleway" pitchFamily="2" charset="0"/>
                <a:ea typeface="Tahoma" panose="020B0604030504040204" pitchFamily="34" charset="0"/>
                <a:cs typeface="Tahoma" panose="020B0604030504040204" pitchFamily="34" charset="0"/>
              </a:rPr>
              <a:t>Attempting to use </a:t>
            </a:r>
            <a:r>
              <a:rPr lang="en-GB" sz="2800" b="1" dirty="0">
                <a:effectLst/>
                <a:latin typeface="Raleway" pitchFamily="2" charset="0"/>
                <a:ea typeface="Tahoma" panose="020B0604030504040204" pitchFamily="34" charset="0"/>
                <a:cs typeface="Tahoma" panose="020B0604030504040204" pitchFamily="34" charset="0"/>
              </a:rPr>
              <a:t>dyed notes</a:t>
            </a:r>
            <a:r>
              <a:rPr lang="en-GB" sz="2800" dirty="0">
                <a:effectLst/>
                <a:latin typeface="Raleway" pitchFamily="2" charset="0"/>
                <a:ea typeface="Tahoma" panose="020B0604030504040204" pitchFamily="34" charset="0"/>
                <a:cs typeface="Tahoma" panose="020B0604030504040204" pitchFamily="34" charset="0"/>
              </a:rPr>
              <a:t>.</a:t>
            </a:r>
          </a:p>
          <a:p>
            <a:pPr marL="514350" lvl="0" indent="-514350">
              <a:spcAft>
                <a:spcPts val="1000"/>
              </a:spcAft>
              <a:buBlip>
                <a:blip r:embed="rId5">
                  <a:extLst>
                    <a:ext uri="{96DAC541-7B7A-43D3-8B79-37D633B846F1}">
                      <asvg:svgBlip xmlns:asvg="http://schemas.microsoft.com/office/drawing/2016/SVG/main" r:embed="rId6"/>
                    </a:ext>
                  </a:extLst>
                </a:blip>
              </a:buBlip>
            </a:pPr>
            <a:r>
              <a:rPr lang="en-GB" sz="2800" dirty="0">
                <a:effectLst/>
                <a:latin typeface="Raleway" pitchFamily="2" charset="0"/>
                <a:ea typeface="Tahoma" panose="020B0604030504040204" pitchFamily="34" charset="0"/>
                <a:cs typeface="Tahoma" panose="020B0604030504040204" pitchFamily="34" charset="0"/>
              </a:rPr>
              <a:t>Customers attempting to </a:t>
            </a:r>
            <a:r>
              <a:rPr lang="en-GB" sz="2800" b="1" dirty="0">
                <a:effectLst/>
                <a:latin typeface="Raleway" pitchFamily="2" charset="0"/>
                <a:ea typeface="Tahoma" panose="020B0604030504040204" pitchFamily="34" charset="0"/>
                <a:cs typeface="Tahoma" panose="020B0604030504040204" pitchFamily="34" charset="0"/>
              </a:rPr>
              <a:t>bribe</a:t>
            </a:r>
            <a:r>
              <a:rPr lang="en-GB" sz="2800" dirty="0">
                <a:effectLst/>
                <a:latin typeface="Raleway" pitchFamily="2" charset="0"/>
                <a:ea typeface="Tahoma" panose="020B0604030504040204" pitchFamily="34" charset="0"/>
                <a:cs typeface="Tahoma" panose="020B0604030504040204" pitchFamily="34" charset="0"/>
              </a:rPr>
              <a:t>, </a:t>
            </a:r>
            <a:r>
              <a:rPr lang="en-GB" sz="2800" b="1" dirty="0">
                <a:effectLst/>
                <a:latin typeface="Raleway" pitchFamily="2" charset="0"/>
                <a:ea typeface="Tahoma" panose="020B0604030504040204" pitchFamily="34" charset="0"/>
                <a:cs typeface="Tahoma" panose="020B0604030504040204" pitchFamily="34" charset="0"/>
              </a:rPr>
              <a:t>influence</a:t>
            </a:r>
            <a:r>
              <a:rPr lang="en-GB" sz="2800" dirty="0">
                <a:effectLst/>
                <a:latin typeface="Raleway" pitchFamily="2" charset="0"/>
                <a:ea typeface="Tahoma" panose="020B0604030504040204" pitchFamily="34" charset="0"/>
                <a:cs typeface="Tahoma" panose="020B0604030504040204" pitchFamily="34" charset="0"/>
              </a:rPr>
              <a:t>, or </a:t>
            </a:r>
            <a:r>
              <a:rPr lang="en-GB" sz="2800" b="1" dirty="0">
                <a:effectLst/>
                <a:latin typeface="Raleway" pitchFamily="2" charset="0"/>
                <a:ea typeface="Tahoma" panose="020B0604030504040204" pitchFamily="34" charset="0"/>
                <a:cs typeface="Tahoma" panose="020B0604030504040204" pitchFamily="34" charset="0"/>
              </a:rPr>
              <a:t>conspire</a:t>
            </a:r>
            <a:r>
              <a:rPr lang="en-GB" sz="2800" dirty="0">
                <a:effectLst/>
                <a:latin typeface="Raleway" pitchFamily="2" charset="0"/>
                <a:ea typeface="Tahoma" panose="020B0604030504040204" pitchFamily="34" charset="0"/>
                <a:cs typeface="Tahoma" panose="020B0604030504040204" pitchFamily="34" charset="0"/>
              </a:rPr>
              <a:t> an employee to avoid requesting CDD or further verification documentation.</a:t>
            </a:r>
          </a:p>
          <a:p>
            <a:pPr marL="514350" lvl="0" indent="-514350">
              <a:spcAft>
                <a:spcPts val="1000"/>
              </a:spcAft>
              <a:buBlip>
                <a:blip r:embed="rId5">
                  <a:extLst>
                    <a:ext uri="{96DAC541-7B7A-43D3-8B79-37D633B846F1}">
                      <asvg:svgBlip xmlns:asvg="http://schemas.microsoft.com/office/drawing/2016/SVG/main" r:embed="rId6"/>
                    </a:ext>
                  </a:extLst>
                </a:blip>
              </a:buBlip>
            </a:pPr>
            <a:r>
              <a:rPr lang="en-GB" sz="2800" dirty="0">
                <a:effectLst/>
                <a:latin typeface="Raleway" pitchFamily="2" charset="0"/>
                <a:ea typeface="Tahoma" panose="020B0604030504040204" pitchFamily="34" charset="0"/>
                <a:cs typeface="Tahoma" panose="020B0604030504040204" pitchFamily="34" charset="0"/>
              </a:rPr>
              <a:t>Customers </a:t>
            </a:r>
            <a:r>
              <a:rPr lang="en-GB" sz="2800" b="1" dirty="0">
                <a:effectLst/>
                <a:latin typeface="Raleway" pitchFamily="2" charset="0"/>
                <a:ea typeface="Tahoma" panose="020B0604030504040204" pitchFamily="34" charset="0"/>
                <a:cs typeface="Tahoma" panose="020B0604030504040204" pitchFamily="34" charset="0"/>
              </a:rPr>
              <a:t>transferring funds/chips (Casino) </a:t>
            </a:r>
            <a:r>
              <a:rPr lang="en-GB" sz="2800" dirty="0">
                <a:effectLst/>
                <a:latin typeface="Raleway" pitchFamily="2" charset="0"/>
                <a:ea typeface="Tahoma" panose="020B0604030504040204" pitchFamily="34" charset="0"/>
                <a:cs typeface="Tahoma" panose="020B0604030504040204" pitchFamily="34" charset="0"/>
              </a:rPr>
              <a:t>or a </a:t>
            </a:r>
            <a:r>
              <a:rPr lang="en-GB" sz="2800" b="1" dirty="0">
                <a:effectLst/>
                <a:latin typeface="Raleway" pitchFamily="2" charset="0"/>
                <a:ea typeface="Tahoma" panose="020B0604030504040204" pitchFamily="34" charset="0"/>
                <a:cs typeface="Tahoma" panose="020B0604030504040204" pitchFamily="34" charset="0"/>
              </a:rPr>
              <a:t>betting slip (bookmaker/LBO) to another individual </a:t>
            </a:r>
            <a:r>
              <a:rPr lang="en-GB" sz="2800" dirty="0">
                <a:effectLst/>
                <a:latin typeface="Raleway" pitchFamily="2" charset="0"/>
                <a:ea typeface="Tahoma" panose="020B0604030504040204" pitchFamily="34" charset="0"/>
                <a:cs typeface="Tahoma" panose="020B0604030504040204" pitchFamily="34" charset="0"/>
              </a:rPr>
              <a:t>for them to cash out.</a:t>
            </a:r>
          </a:p>
          <a:p>
            <a:pPr marL="514350" lvl="0" indent="-514350">
              <a:spcAft>
                <a:spcPts val="1000"/>
              </a:spcAft>
              <a:buBlip>
                <a:blip r:embed="rId5">
                  <a:extLst>
                    <a:ext uri="{96DAC541-7B7A-43D3-8B79-37D633B846F1}">
                      <asvg:svgBlip xmlns:asvg="http://schemas.microsoft.com/office/drawing/2016/SVG/main" r:embed="rId6"/>
                    </a:ext>
                  </a:extLst>
                </a:blip>
              </a:buBlip>
            </a:pPr>
            <a:r>
              <a:rPr lang="en-GB" sz="2800" dirty="0">
                <a:effectLst/>
                <a:latin typeface="Raleway" pitchFamily="2" charset="0"/>
                <a:ea typeface="Tahoma" panose="020B0604030504040204" pitchFamily="34" charset="0"/>
                <a:cs typeface="Tahoma" panose="020B0604030504040204" pitchFamily="34" charset="0"/>
              </a:rPr>
              <a:t>Customers from </a:t>
            </a:r>
            <a:r>
              <a:rPr lang="en-GB" sz="2800" b="1" dirty="0">
                <a:effectLst/>
                <a:latin typeface="Raleway" pitchFamily="2" charset="0"/>
                <a:ea typeface="Tahoma" panose="020B0604030504040204" pitchFamily="34" charset="0"/>
                <a:cs typeface="Tahoma" panose="020B0604030504040204" pitchFamily="34" charset="0"/>
              </a:rPr>
              <a:t>high-risk jurisdictions </a:t>
            </a:r>
            <a:r>
              <a:rPr lang="en-GB" sz="2800" dirty="0">
                <a:effectLst/>
                <a:latin typeface="Raleway" pitchFamily="2" charset="0"/>
                <a:ea typeface="Tahoma" panose="020B0604030504040204" pitchFamily="34" charset="0"/>
                <a:cs typeface="Tahoma" panose="020B0604030504040204" pitchFamily="34" charset="0"/>
              </a:rPr>
              <a:t>spending large amounts of cash.</a:t>
            </a:r>
          </a:p>
        </p:txBody>
      </p:sp>
    </p:spTree>
    <p:extLst>
      <p:ext uri="{BB962C8B-B14F-4D97-AF65-F5344CB8AC3E}">
        <p14:creationId xmlns:p14="http://schemas.microsoft.com/office/powerpoint/2010/main" val="88383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42900"/>
            <a:ext cx="18288000" cy="10629900"/>
          </a:xfrm>
          <a:custGeom>
            <a:avLst/>
            <a:gdLst/>
            <a:ahLst/>
            <a:cxnLst/>
            <a:rect l="l" t="t" r="r" b="b"/>
            <a:pathLst>
              <a:path w="18288000" h="12961620">
                <a:moveTo>
                  <a:pt x="0" y="0"/>
                </a:moveTo>
                <a:lnTo>
                  <a:pt x="18288000" y="0"/>
                </a:lnTo>
                <a:lnTo>
                  <a:pt x="18288000" y="12961620"/>
                </a:lnTo>
                <a:lnTo>
                  <a:pt x="0" y="12961620"/>
                </a:lnTo>
                <a:lnTo>
                  <a:pt x="0" y="0"/>
                </a:lnTo>
                <a:close/>
              </a:path>
            </a:pathLst>
          </a:custGeom>
          <a:blipFill>
            <a:blip r:embed="rId3"/>
            <a:stretch>
              <a:fillRect t="-21935"/>
            </a:stretch>
          </a:blipFill>
        </p:spPr>
        <p:txBody>
          <a:bodyPr/>
          <a:lstStyle/>
          <a:p>
            <a:endParaRPr lang="en-GB" dirty="0"/>
          </a:p>
        </p:txBody>
      </p:sp>
      <p:sp>
        <p:nvSpPr>
          <p:cNvPr id="3" name="TextBox 3">
            <a:extLst>
              <a:ext uri="{FF2B5EF4-FFF2-40B4-BE49-F238E27FC236}">
                <a16:creationId xmlns:a16="http://schemas.microsoft.com/office/drawing/2014/main" id="{3BEC4C61-75B7-DCAF-2740-CFFDEB485B02}"/>
              </a:ext>
            </a:extLst>
          </p:cNvPr>
          <p:cNvSpPr txBox="1"/>
          <p:nvPr/>
        </p:nvSpPr>
        <p:spPr>
          <a:xfrm>
            <a:off x="2781762" y="6667500"/>
            <a:ext cx="12724475" cy="1231106"/>
          </a:xfrm>
          <a:prstGeom prst="rect">
            <a:avLst/>
          </a:prstGeom>
        </p:spPr>
        <p:txBody>
          <a:bodyPr wrap="square" lIns="0" tIns="0" rIns="0" bIns="0" rtlCol="0" anchor="t">
            <a:spAutoFit/>
          </a:bodyPr>
          <a:lstStyle/>
          <a:p>
            <a:pPr algn="ctr">
              <a:lnSpc>
                <a:spcPts val="9600"/>
              </a:lnSpc>
            </a:pPr>
            <a:r>
              <a:rPr lang="en-US" sz="8000" b="1" dirty="0">
                <a:solidFill>
                  <a:schemeClr val="accent4"/>
                </a:solidFill>
                <a:latin typeface="Tahoma Bold"/>
                <a:ea typeface="Tahoma Bold"/>
                <a:cs typeface="Tahoma Bold"/>
                <a:sym typeface="Tahoma Bold"/>
              </a:rPr>
              <a:t>Who, How &amp; When?</a:t>
            </a:r>
          </a:p>
        </p:txBody>
      </p:sp>
      <p:sp>
        <p:nvSpPr>
          <p:cNvPr id="4" name="TextBox 3">
            <a:extLst>
              <a:ext uri="{FF2B5EF4-FFF2-40B4-BE49-F238E27FC236}">
                <a16:creationId xmlns:a16="http://schemas.microsoft.com/office/drawing/2014/main" id="{54C53D96-DF00-9ACF-CC38-37000133301F}"/>
              </a:ext>
            </a:extLst>
          </p:cNvPr>
          <p:cNvSpPr txBox="1"/>
          <p:nvPr/>
        </p:nvSpPr>
        <p:spPr>
          <a:xfrm>
            <a:off x="2590800" y="7920141"/>
            <a:ext cx="12724475" cy="1065548"/>
          </a:xfrm>
          <a:prstGeom prst="rect">
            <a:avLst/>
          </a:prstGeom>
        </p:spPr>
        <p:txBody>
          <a:bodyPr wrap="square" lIns="0" tIns="0" rIns="0" bIns="0" rtlCol="0" anchor="t">
            <a:spAutoFit/>
          </a:bodyPr>
          <a:lstStyle/>
          <a:p>
            <a:pPr algn="ctr">
              <a:lnSpc>
                <a:spcPts val="9600"/>
              </a:lnSpc>
            </a:pPr>
            <a:r>
              <a:rPr lang="en-US" sz="4400" dirty="0">
                <a:solidFill>
                  <a:srgbClr val="E2C8D7"/>
                </a:solidFill>
                <a:latin typeface="Tahoma" panose="020B0604030504040204" pitchFamily="34" charset="0"/>
                <a:ea typeface="Tahoma" panose="020B0604030504040204" pitchFamily="34" charset="0"/>
                <a:cs typeface="Tahoma" panose="020B0604030504040204" pitchFamily="34" charset="0"/>
                <a:sym typeface="Tahoma Bold"/>
              </a:rPr>
              <a:t>Alexander Sapunov</a:t>
            </a:r>
          </a:p>
        </p:txBody>
      </p:sp>
    </p:spTree>
    <p:extLst>
      <p:ext uri="{BB962C8B-B14F-4D97-AF65-F5344CB8AC3E}">
        <p14:creationId xmlns:p14="http://schemas.microsoft.com/office/powerpoint/2010/main" val="728885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77009158-0B3A-B3C2-9820-6D55B072452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6" y="2054881"/>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1886180" y="32314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Roles</a:t>
            </a:r>
          </a:p>
        </p:txBody>
      </p:sp>
      <p:sp>
        <p:nvSpPr>
          <p:cNvPr id="3" name="TextBox 2">
            <a:extLst>
              <a:ext uri="{FF2B5EF4-FFF2-40B4-BE49-F238E27FC236}">
                <a16:creationId xmlns:a16="http://schemas.microsoft.com/office/drawing/2014/main" id="{A6E3A210-9156-D1C3-9471-BA487B272AC3}"/>
              </a:ext>
            </a:extLst>
          </p:cNvPr>
          <p:cNvSpPr txBox="1"/>
          <p:nvPr/>
        </p:nvSpPr>
        <p:spPr>
          <a:xfrm>
            <a:off x="1087851" y="2054881"/>
            <a:ext cx="13792201" cy="584775"/>
          </a:xfrm>
          <a:prstGeom prst="rect">
            <a:avLst/>
          </a:prstGeom>
          <a:noFill/>
        </p:spPr>
        <p:txBody>
          <a:bodyPr wrap="square">
            <a:spAutoFit/>
          </a:bodyPr>
          <a:lstStyle/>
          <a:p>
            <a:pPr algn="l"/>
            <a:r>
              <a:rPr lang="en-GB" sz="3200" b="0" i="0" dirty="0">
                <a:solidFill>
                  <a:srgbClr val="000000"/>
                </a:solidFill>
                <a:effectLst/>
                <a:highlight>
                  <a:srgbClr val="E2C8D7"/>
                </a:highlight>
                <a:latin typeface="Tahoma" panose="020B0604030504040204" pitchFamily="34" charset="0"/>
                <a:ea typeface="Tahoma" panose="020B0604030504040204" pitchFamily="34" charset="0"/>
                <a:cs typeface="Tahoma" panose="020B0604030504040204" pitchFamily="34" charset="0"/>
              </a:rPr>
              <a:t>AML/CFT Compliance Officer</a:t>
            </a:r>
            <a:endParaRPr lang="en-GB" sz="3200" dirty="0">
              <a:solidFill>
                <a:srgbClr val="000000"/>
              </a:solidFill>
              <a:highlight>
                <a:srgbClr val="E2C8D7"/>
              </a:highlight>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383F5B8F-00ED-7F39-579D-4B25A80C230F}"/>
              </a:ext>
            </a:extLst>
          </p:cNvPr>
          <p:cNvSpPr txBox="1"/>
          <p:nvPr/>
        </p:nvSpPr>
        <p:spPr>
          <a:xfrm>
            <a:off x="1039225" y="3162300"/>
            <a:ext cx="14418387" cy="1454950"/>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AML/CFT Compliance Officer is responsible for monitoring and testing the compliance, including in ensuring that documented arrangements (i.e. policies and procedures) manage the risks identified in the BRA.</a:t>
            </a:r>
          </a:p>
        </p:txBody>
      </p:sp>
      <p:sp>
        <p:nvSpPr>
          <p:cNvPr id="5" name="TextBox 4">
            <a:extLst>
              <a:ext uri="{FF2B5EF4-FFF2-40B4-BE49-F238E27FC236}">
                <a16:creationId xmlns:a16="http://schemas.microsoft.com/office/drawing/2014/main" id="{44AD57B0-B9A1-D66A-06F2-A392DD21CB47}"/>
              </a:ext>
            </a:extLst>
          </p:cNvPr>
          <p:cNvSpPr txBox="1"/>
          <p:nvPr/>
        </p:nvSpPr>
        <p:spPr>
          <a:xfrm>
            <a:off x="990600" y="4792208"/>
            <a:ext cx="14418387" cy="993926"/>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The operational performance of these arrangements (policies and procedures) is monitored – i.e. are these processes effective.</a:t>
            </a:r>
          </a:p>
        </p:txBody>
      </p:sp>
      <p:sp>
        <p:nvSpPr>
          <p:cNvPr id="7" name="TextBox 6">
            <a:extLst>
              <a:ext uri="{FF2B5EF4-FFF2-40B4-BE49-F238E27FC236}">
                <a16:creationId xmlns:a16="http://schemas.microsoft.com/office/drawing/2014/main" id="{505D7E4F-4DF8-2C1C-74BB-57AB5CA64723}"/>
              </a:ext>
            </a:extLst>
          </p:cNvPr>
          <p:cNvSpPr txBox="1"/>
          <p:nvPr/>
        </p:nvSpPr>
        <p:spPr>
          <a:xfrm>
            <a:off x="990599" y="6210300"/>
            <a:ext cx="14418387" cy="993926"/>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The AML/CFT Compliance Officer effectively must ensure that the business is compliant with the Code requirements.</a:t>
            </a:r>
          </a:p>
        </p:txBody>
      </p:sp>
      <p:sp>
        <p:nvSpPr>
          <p:cNvPr id="8" name="TextBox 7">
            <a:extLst>
              <a:ext uri="{FF2B5EF4-FFF2-40B4-BE49-F238E27FC236}">
                <a16:creationId xmlns:a16="http://schemas.microsoft.com/office/drawing/2014/main" id="{A6E3A210-9156-D1C3-9471-BA487B272AC3}"/>
              </a:ext>
            </a:extLst>
          </p:cNvPr>
          <p:cNvSpPr txBox="1"/>
          <p:nvPr/>
        </p:nvSpPr>
        <p:spPr>
          <a:xfrm>
            <a:off x="1082771" y="7550837"/>
            <a:ext cx="13792201" cy="584775"/>
          </a:xfrm>
          <a:prstGeom prst="rect">
            <a:avLst/>
          </a:prstGeom>
          <a:noFill/>
        </p:spPr>
        <p:txBody>
          <a:bodyPr wrap="square">
            <a:spAutoFit/>
          </a:bodyPr>
          <a:lstStyle/>
          <a:p>
            <a:pPr algn="l"/>
            <a:r>
              <a:rPr lang="en-GB" sz="3200" b="0" i="0" dirty="0">
                <a:solidFill>
                  <a:srgbClr val="000000"/>
                </a:solidFill>
                <a:effectLst/>
                <a:highlight>
                  <a:srgbClr val="E2C8D7"/>
                </a:highlight>
                <a:latin typeface="Tahoma" panose="020B0604030504040204" pitchFamily="34" charset="0"/>
                <a:ea typeface="Tahoma" panose="020B0604030504040204" pitchFamily="34" charset="0"/>
                <a:cs typeface="Tahoma" panose="020B0604030504040204" pitchFamily="34" charset="0"/>
              </a:rPr>
              <a:t>MLRO</a:t>
            </a:r>
            <a:endParaRPr lang="en-GB" sz="3200" dirty="0">
              <a:solidFill>
                <a:srgbClr val="000000"/>
              </a:solidFill>
              <a:highlight>
                <a:srgbClr val="E2C8D7"/>
              </a:highlight>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383F5B8F-00ED-7F39-579D-4B25A80C230F}"/>
              </a:ext>
            </a:extLst>
          </p:cNvPr>
          <p:cNvSpPr txBox="1"/>
          <p:nvPr/>
        </p:nvSpPr>
        <p:spPr>
          <a:xfrm>
            <a:off x="1034145" y="8658256"/>
            <a:ext cx="14418387" cy="949684"/>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rPr>
              <a:t>I</a:t>
            </a:r>
            <a:r>
              <a:rPr lang="en-GB" sz="2400" dirty="0">
                <a:effectLst/>
                <a:latin typeface="Tahoma" panose="020B0604030504040204" pitchFamily="34" charset="0"/>
                <a:ea typeface="Tahoma" panose="020B0604030504040204" pitchFamily="34" charset="0"/>
                <a:cs typeface="Tahoma" panose="020B0604030504040204" pitchFamily="34" charset="0"/>
              </a:rPr>
              <a:t>s responsible for exercising its functions in relation to the Reporting procedures</a:t>
            </a:r>
          </a:p>
          <a:p>
            <a:pPr marL="914400" lvl="1" indent="-457200">
              <a:lnSpc>
                <a:spcPct val="107000"/>
              </a:lnSpc>
              <a:spcAft>
                <a:spcPts val="800"/>
              </a:spcAft>
              <a:buFont typeface="Arial" panose="020B0604020202020204" pitchFamily="34" charset="0"/>
              <a:buChar char="•"/>
            </a:pPr>
            <a:r>
              <a:rPr lang="en-GB" sz="2400" dirty="0">
                <a:latin typeface="Tahoma" panose="020B0604030504040204" pitchFamily="34" charset="0"/>
                <a:ea typeface="Tahoma" panose="020B0604030504040204" pitchFamily="34" charset="0"/>
                <a:cs typeface="Tahoma" panose="020B0604030504040204" pitchFamily="34" charset="0"/>
              </a:rPr>
              <a:t>E.g. H</a:t>
            </a:r>
            <a:r>
              <a:rPr lang="en-GB" sz="2400" dirty="0">
                <a:effectLst/>
                <a:latin typeface="Tahoma" panose="020B0604030504040204" pitchFamily="34" charset="0"/>
                <a:ea typeface="Tahoma" panose="020B0604030504040204" pitchFamily="34" charset="0"/>
                <a:cs typeface="Tahoma" panose="020B0604030504040204" pitchFamily="34" charset="0"/>
              </a:rPr>
              <a:t>ow &amp; whom to report.</a:t>
            </a:r>
          </a:p>
        </p:txBody>
      </p:sp>
    </p:spTree>
    <p:extLst>
      <p:ext uri="{BB962C8B-B14F-4D97-AF65-F5344CB8AC3E}">
        <p14:creationId xmlns:p14="http://schemas.microsoft.com/office/powerpoint/2010/main" val="376767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77009158-0B3A-B3C2-9820-6D55B072452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6" y="2054881"/>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990600" y="28586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MLRO</a:t>
            </a:r>
          </a:p>
        </p:txBody>
      </p:sp>
      <p:sp>
        <p:nvSpPr>
          <p:cNvPr id="5" name="TextBox 4">
            <a:extLst>
              <a:ext uri="{FF2B5EF4-FFF2-40B4-BE49-F238E27FC236}">
                <a16:creationId xmlns:a16="http://schemas.microsoft.com/office/drawing/2014/main" id="{44AD57B0-B9A1-D66A-06F2-A392DD21CB47}"/>
              </a:ext>
            </a:extLst>
          </p:cNvPr>
          <p:cNvSpPr txBox="1"/>
          <p:nvPr/>
        </p:nvSpPr>
        <p:spPr>
          <a:xfrm>
            <a:off x="1052926" y="2662939"/>
            <a:ext cx="14418387" cy="1075487"/>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800" dirty="0">
                <a:effectLst/>
                <a:latin typeface="Tahoma" panose="020B0604030504040204" pitchFamily="34" charset="0"/>
                <a:ea typeface="Tahoma" panose="020B0604030504040204" pitchFamily="34" charset="0"/>
                <a:cs typeface="Tahoma" panose="020B0604030504040204" pitchFamily="34" charset="0"/>
              </a:rPr>
              <a:t>Are all new staff are aware of who the MLRO and if applicable DMLRO are</a:t>
            </a:r>
            <a:r>
              <a:rPr lang="en-GB" sz="2800" dirty="0">
                <a:latin typeface="Tahoma" panose="020B0604030504040204" pitchFamily="34" charset="0"/>
                <a:ea typeface="Tahoma" panose="020B0604030504040204" pitchFamily="34" charset="0"/>
                <a:cs typeface="Tahoma" panose="020B0604030504040204" pitchFamily="34" charset="0"/>
              </a:rPr>
              <a:t>?</a:t>
            </a:r>
          </a:p>
          <a:p>
            <a:pPr marL="457200" indent="-457200">
              <a:lnSpc>
                <a:spcPct val="107000"/>
              </a:lnSpc>
              <a:spcAft>
                <a:spcPts val="800"/>
              </a:spcAft>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Should be</a:t>
            </a:r>
            <a:r>
              <a:rPr lang="en-GB" sz="2800" dirty="0">
                <a:effectLst/>
                <a:latin typeface="Tahoma" panose="020B0604030504040204" pitchFamily="34" charset="0"/>
                <a:ea typeface="Tahoma" panose="020B0604030504040204" pitchFamily="34" charset="0"/>
                <a:cs typeface="Tahoma" panose="020B0604030504040204" pitchFamily="34" charset="0"/>
              </a:rPr>
              <a:t> part of the induction training.</a:t>
            </a:r>
          </a:p>
        </p:txBody>
      </p:sp>
      <p:sp>
        <p:nvSpPr>
          <p:cNvPr id="7" name="TextBox 6">
            <a:extLst>
              <a:ext uri="{FF2B5EF4-FFF2-40B4-BE49-F238E27FC236}">
                <a16:creationId xmlns:a16="http://schemas.microsoft.com/office/drawing/2014/main" id="{505D7E4F-4DF8-2C1C-74BB-57AB5CA64723}"/>
              </a:ext>
            </a:extLst>
          </p:cNvPr>
          <p:cNvSpPr txBox="1"/>
          <p:nvPr/>
        </p:nvSpPr>
        <p:spPr>
          <a:xfrm>
            <a:off x="1067531" y="4878612"/>
            <a:ext cx="14418387" cy="2100127"/>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When a disclosure is made the MLRO must:</a:t>
            </a:r>
          </a:p>
          <a:p>
            <a:pPr marL="914400" lvl="1" indent="-457200">
              <a:lnSpc>
                <a:spcPct val="107000"/>
              </a:lnSpc>
              <a:spcAft>
                <a:spcPts val="800"/>
              </a:spcAft>
              <a:buFont typeface="Arial" panose="020B0604020202020204" pitchFamily="34" charset="0"/>
              <a:buChar char="•"/>
            </a:pPr>
            <a:r>
              <a:rPr lang="en-GB" sz="2800" dirty="0">
                <a:effectLst/>
                <a:latin typeface="Tahoma" panose="020B0604030504040204" pitchFamily="34" charset="0"/>
                <a:ea typeface="Tahoma" panose="020B0604030504040204" pitchFamily="34" charset="0"/>
                <a:cs typeface="Tahoma" panose="020B0604030504040204" pitchFamily="34" charset="0"/>
              </a:rPr>
              <a:t>consider the disclosure, decide whether an external disclosure needs to be made.</a:t>
            </a:r>
          </a:p>
          <a:p>
            <a:pPr marL="914400" lvl="1" indent="-457200">
              <a:lnSpc>
                <a:spcPct val="107000"/>
              </a:lnSpc>
              <a:spcAft>
                <a:spcPts val="800"/>
              </a:spcAft>
              <a:buFont typeface="Arial" panose="020B0604020202020204" pitchFamily="34" charset="0"/>
              <a:buChar char="•"/>
            </a:pPr>
            <a:r>
              <a:rPr lang="en-GB" sz="2800" b="1" u="sng" dirty="0">
                <a:effectLst/>
                <a:latin typeface="Tahoma" panose="020B0604030504040204" pitchFamily="34" charset="0"/>
                <a:ea typeface="Tahoma" panose="020B0604030504040204" pitchFamily="34" charset="0"/>
                <a:cs typeface="Tahoma" panose="020B0604030504040204" pitchFamily="34" charset="0"/>
              </a:rPr>
              <a:t>Are there reasonable grounds for knowing or suspecting that the activity relates to ML/TF/PF?</a:t>
            </a:r>
          </a:p>
        </p:txBody>
      </p:sp>
      <p:sp>
        <p:nvSpPr>
          <p:cNvPr id="8" name="TextBox 7">
            <a:extLst>
              <a:ext uri="{FF2B5EF4-FFF2-40B4-BE49-F238E27FC236}">
                <a16:creationId xmlns:a16="http://schemas.microsoft.com/office/drawing/2014/main" id="{AAD8910F-4028-11C4-E82D-9666AC2553A4}"/>
              </a:ext>
            </a:extLst>
          </p:cNvPr>
          <p:cNvSpPr txBox="1"/>
          <p:nvPr/>
        </p:nvSpPr>
        <p:spPr>
          <a:xfrm>
            <a:off x="1188277" y="2054881"/>
            <a:ext cx="13792201" cy="584775"/>
          </a:xfrm>
          <a:prstGeom prst="rect">
            <a:avLst/>
          </a:prstGeom>
          <a:noFill/>
        </p:spPr>
        <p:txBody>
          <a:bodyPr wrap="square">
            <a:spAutoFit/>
          </a:bodyPr>
          <a:lstStyle/>
          <a:p>
            <a:pPr algn="l"/>
            <a:r>
              <a:rPr lang="en-GB" sz="3200" b="0" i="0" dirty="0">
                <a:solidFill>
                  <a:srgbClr val="000000"/>
                </a:solidFill>
                <a:effectLst/>
                <a:highlight>
                  <a:srgbClr val="E2C8D7"/>
                </a:highlight>
                <a:latin typeface="Tahoma" panose="020B0604030504040204" pitchFamily="34" charset="0"/>
                <a:ea typeface="Tahoma" panose="020B0604030504040204" pitchFamily="34" charset="0"/>
                <a:cs typeface="Tahoma" panose="020B0604030504040204" pitchFamily="34" charset="0"/>
              </a:rPr>
              <a:t>Reporting Chains</a:t>
            </a:r>
            <a:endParaRPr lang="en-GB" sz="3200" dirty="0">
              <a:solidFill>
                <a:srgbClr val="000000"/>
              </a:solidFill>
              <a:highlight>
                <a:srgbClr val="E2C8D7"/>
              </a:highlight>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4347A6CB-74C8-970E-4EA4-A8D4DDBBEDF9}"/>
              </a:ext>
            </a:extLst>
          </p:cNvPr>
          <p:cNvSpPr txBox="1"/>
          <p:nvPr/>
        </p:nvSpPr>
        <p:spPr>
          <a:xfrm>
            <a:off x="1096106" y="4162401"/>
            <a:ext cx="13792201" cy="584775"/>
          </a:xfrm>
          <a:prstGeom prst="rect">
            <a:avLst/>
          </a:prstGeom>
          <a:noFill/>
        </p:spPr>
        <p:txBody>
          <a:bodyPr wrap="square">
            <a:spAutoFit/>
          </a:bodyPr>
          <a:lstStyle/>
          <a:p>
            <a:pPr algn="l"/>
            <a:r>
              <a:rPr lang="en-GB" sz="3200" b="0" i="0" dirty="0">
                <a:solidFill>
                  <a:srgbClr val="000000"/>
                </a:solidFill>
                <a:effectLst/>
                <a:highlight>
                  <a:srgbClr val="E2C8D7"/>
                </a:highlight>
                <a:latin typeface="Tahoma" panose="020B0604030504040204" pitchFamily="34" charset="0"/>
                <a:ea typeface="Tahoma" panose="020B0604030504040204" pitchFamily="34" charset="0"/>
                <a:cs typeface="Tahoma" panose="020B0604030504040204" pitchFamily="34" charset="0"/>
              </a:rPr>
              <a:t>Information and Internal Disclosures</a:t>
            </a:r>
            <a:endParaRPr lang="en-GB" sz="3200" dirty="0">
              <a:solidFill>
                <a:srgbClr val="000000"/>
              </a:solidFill>
              <a:highlight>
                <a:srgbClr val="E2C8D7"/>
              </a:highlight>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13C6CA8D-A552-D95D-4A44-9037AEA6FDB2}"/>
              </a:ext>
            </a:extLst>
          </p:cNvPr>
          <p:cNvSpPr txBox="1"/>
          <p:nvPr/>
        </p:nvSpPr>
        <p:spPr>
          <a:xfrm>
            <a:off x="960120" y="7407753"/>
            <a:ext cx="14418387" cy="2121158"/>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800" dirty="0">
                <a:effectLst/>
                <a:latin typeface="Tahoma" panose="020B0604030504040204" pitchFamily="34" charset="0"/>
                <a:ea typeface="Tahoma" panose="020B0604030504040204" pitchFamily="34" charset="0"/>
                <a:cs typeface="Tahoma" panose="020B0604030504040204" pitchFamily="34" charset="0"/>
              </a:rPr>
              <a:t>Full access to all of the information, and must report to the FIU as soon as practicable. </a:t>
            </a:r>
          </a:p>
          <a:p>
            <a:pPr marL="457200" indent="-457200">
              <a:lnSpc>
                <a:spcPct val="107000"/>
              </a:lnSpc>
              <a:spcAft>
                <a:spcPts val="800"/>
              </a:spcAft>
              <a:buFont typeface="Arial" panose="020B0604020202020204" pitchFamily="34" charset="0"/>
              <a:buChar char="•"/>
            </a:pPr>
            <a:r>
              <a:rPr lang="en-GB" sz="2800" dirty="0">
                <a:effectLst/>
                <a:latin typeface="Tahoma" panose="020B0604030504040204" pitchFamily="34" charset="0"/>
                <a:ea typeface="Tahoma" panose="020B0604030504040204" pitchFamily="34" charset="0"/>
                <a:cs typeface="Tahoma" panose="020B0604030504040204" pitchFamily="34" charset="0"/>
              </a:rPr>
              <a:t>If there is sufficient information you should report to the FIU there and then</a:t>
            </a:r>
          </a:p>
          <a:p>
            <a:pPr marL="914400" lvl="1" indent="-457200">
              <a:lnSpc>
                <a:spcPct val="107000"/>
              </a:lnSpc>
              <a:spcAft>
                <a:spcPts val="800"/>
              </a:spcAft>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Y</a:t>
            </a:r>
            <a:r>
              <a:rPr lang="en-GB" sz="2800" dirty="0">
                <a:effectLst/>
                <a:latin typeface="Tahoma" panose="020B0604030504040204" pitchFamily="34" charset="0"/>
                <a:ea typeface="Tahoma" panose="020B0604030504040204" pitchFamily="34" charset="0"/>
                <a:cs typeface="Tahoma" panose="020B0604030504040204" pitchFamily="34" charset="0"/>
              </a:rPr>
              <a:t>ou can always add additional information to the disclosure later after submission (I believe it’s the Further Information Tab on Themis). </a:t>
            </a:r>
          </a:p>
        </p:txBody>
      </p:sp>
    </p:spTree>
    <p:extLst>
      <p:ext uri="{BB962C8B-B14F-4D97-AF65-F5344CB8AC3E}">
        <p14:creationId xmlns:p14="http://schemas.microsoft.com/office/powerpoint/2010/main" val="92592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77009158-0B3A-B3C2-9820-6D55B072452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6" y="2054881"/>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990600" y="28586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MLRO</a:t>
            </a:r>
          </a:p>
        </p:txBody>
      </p:sp>
      <p:sp>
        <p:nvSpPr>
          <p:cNvPr id="10" name="TextBox 9">
            <a:extLst>
              <a:ext uri="{FF2B5EF4-FFF2-40B4-BE49-F238E27FC236}">
                <a16:creationId xmlns:a16="http://schemas.microsoft.com/office/drawing/2014/main" id="{DEB5B1F0-B52F-4D4F-E457-E7CA396402D8}"/>
              </a:ext>
            </a:extLst>
          </p:cNvPr>
          <p:cNvSpPr txBox="1"/>
          <p:nvPr/>
        </p:nvSpPr>
        <p:spPr>
          <a:xfrm>
            <a:off x="990600" y="2758392"/>
            <a:ext cx="14418387" cy="972895"/>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Where an internal SAR lacks information in the first instance, a further review of the available information should be.</a:t>
            </a:r>
          </a:p>
        </p:txBody>
      </p:sp>
      <p:sp>
        <p:nvSpPr>
          <p:cNvPr id="11" name="TextBox 10">
            <a:extLst>
              <a:ext uri="{FF2B5EF4-FFF2-40B4-BE49-F238E27FC236}">
                <a16:creationId xmlns:a16="http://schemas.microsoft.com/office/drawing/2014/main" id="{E5D13583-86E7-8F9E-0E7C-FE74FAB96E08}"/>
              </a:ext>
            </a:extLst>
          </p:cNvPr>
          <p:cNvSpPr txBox="1"/>
          <p:nvPr/>
        </p:nvSpPr>
        <p:spPr>
          <a:xfrm>
            <a:off x="1019175" y="2042181"/>
            <a:ext cx="13792201" cy="584775"/>
          </a:xfrm>
          <a:prstGeom prst="rect">
            <a:avLst/>
          </a:prstGeom>
          <a:noFill/>
        </p:spPr>
        <p:txBody>
          <a:bodyPr wrap="square">
            <a:spAutoFit/>
          </a:bodyPr>
          <a:lstStyle/>
          <a:p>
            <a:pPr algn="l"/>
            <a:r>
              <a:rPr lang="en-GB" sz="3200" b="0" i="0" dirty="0">
                <a:solidFill>
                  <a:srgbClr val="000000"/>
                </a:solidFill>
                <a:effectLst/>
                <a:highlight>
                  <a:srgbClr val="E2C8D7"/>
                </a:highlight>
                <a:latin typeface="Tahoma" panose="020B0604030504040204" pitchFamily="34" charset="0"/>
                <a:ea typeface="Tahoma" panose="020B0604030504040204" pitchFamily="34" charset="0"/>
                <a:cs typeface="Tahoma" panose="020B0604030504040204" pitchFamily="34" charset="0"/>
              </a:rPr>
              <a:t>Why is having access to information important?</a:t>
            </a:r>
          </a:p>
        </p:txBody>
      </p:sp>
      <p:sp>
        <p:nvSpPr>
          <p:cNvPr id="3" name="TextBox 2">
            <a:extLst>
              <a:ext uri="{FF2B5EF4-FFF2-40B4-BE49-F238E27FC236}">
                <a16:creationId xmlns:a16="http://schemas.microsoft.com/office/drawing/2014/main" id="{F44F7958-A8E8-74A9-D01E-45835E242B38}"/>
              </a:ext>
            </a:extLst>
          </p:cNvPr>
          <p:cNvSpPr txBox="1"/>
          <p:nvPr/>
        </p:nvSpPr>
        <p:spPr>
          <a:xfrm>
            <a:off x="1019175" y="4293557"/>
            <a:ext cx="16125825" cy="1754326"/>
          </a:xfrm>
          <a:prstGeom prst="rect">
            <a:avLst/>
          </a:prstGeom>
          <a:solidFill>
            <a:srgbClr val="E2C8D7"/>
          </a:solidFill>
          <a:ln w="76200">
            <a:solidFill>
              <a:schemeClr val="accent4"/>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sz="3600" dirty="0">
                <a:latin typeface="Tahoma" panose="020B0604030504040204" pitchFamily="34" charset="0"/>
                <a:ea typeface="Tahoma" panose="020B0604030504040204" pitchFamily="34" charset="0"/>
                <a:cs typeface="Tahoma" panose="020B0604030504040204" pitchFamily="34" charset="0"/>
              </a:rPr>
              <a:t>A</a:t>
            </a:r>
            <a:r>
              <a:rPr lang="en-GB" sz="3600" dirty="0">
                <a:effectLst/>
                <a:latin typeface="Tahoma" panose="020B0604030504040204" pitchFamily="34" charset="0"/>
                <a:ea typeface="Tahoma" panose="020B0604030504040204" pitchFamily="34" charset="0"/>
                <a:cs typeface="Tahoma" panose="020B0604030504040204" pitchFamily="34" charset="0"/>
              </a:rPr>
              <a:t>n internal SAR was given to you in relation to a player which notes that the player deposits frequently low value funds and bets on low-risk games only once to withdraw and passes over the winning ticket or chips to a friend. </a:t>
            </a:r>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A176FA88-FC5C-88BD-8A35-2536C807F2AD}"/>
              </a:ext>
            </a:extLst>
          </p:cNvPr>
          <p:cNvSpPr txBox="1"/>
          <p:nvPr/>
        </p:nvSpPr>
        <p:spPr>
          <a:xfrm>
            <a:off x="985518" y="6739511"/>
            <a:ext cx="14418387" cy="1433919"/>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H</a:t>
            </a:r>
            <a:r>
              <a:rPr lang="en-GB" sz="2800" dirty="0">
                <a:effectLst/>
                <a:latin typeface="Tahoma" panose="020B0604030504040204" pitchFamily="34" charset="0"/>
                <a:ea typeface="Tahoma" panose="020B0604030504040204" pitchFamily="34" charset="0"/>
                <a:cs typeface="Tahoma" panose="020B0604030504040204" pitchFamily="34" charset="0"/>
              </a:rPr>
              <a:t>as the player had a history of doing this in the past? Was this raised whether formally or informally before? </a:t>
            </a:r>
            <a:r>
              <a:rPr lang="en-GB" sz="2800" dirty="0">
                <a:latin typeface="Tahoma" panose="020B0604030504040204" pitchFamily="34" charset="0"/>
                <a:ea typeface="Tahoma" panose="020B0604030504040204" pitchFamily="34" charset="0"/>
                <a:cs typeface="Tahoma" panose="020B0604030504040204" pitchFamily="34" charset="0"/>
              </a:rPr>
              <a:t>W</a:t>
            </a:r>
            <a:r>
              <a:rPr lang="en-GB" sz="2800" dirty="0">
                <a:effectLst/>
                <a:latin typeface="Tahoma" panose="020B0604030504040204" pitchFamily="34" charset="0"/>
                <a:ea typeface="Tahoma" panose="020B0604030504040204" pitchFamily="34" charset="0"/>
                <a:cs typeface="Tahoma" panose="020B0604030504040204" pitchFamily="34" charset="0"/>
              </a:rPr>
              <a:t>as the explanation / rationale adequate? What is known about the player? </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3EDA34AE-C1A3-AB7E-D751-51D8B91F6728}"/>
              </a:ext>
            </a:extLst>
          </p:cNvPr>
          <p:cNvSpPr txBox="1"/>
          <p:nvPr/>
        </p:nvSpPr>
        <p:spPr>
          <a:xfrm>
            <a:off x="985519" y="8742044"/>
            <a:ext cx="14418387" cy="1433919"/>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800" b="1" u="sng" dirty="0">
                <a:effectLst/>
                <a:latin typeface="Tahoma" panose="020B0604030504040204" pitchFamily="34" charset="0"/>
                <a:ea typeface="Tahoma" panose="020B0604030504040204" pitchFamily="34" charset="0"/>
                <a:cs typeface="Tahoma" panose="020B0604030504040204" pitchFamily="34" charset="0"/>
              </a:rPr>
              <a:t>So today or tomorrow please do take some time to consider if you do have access to everything you need, as without this you will not have a full picture.</a:t>
            </a:r>
          </a:p>
        </p:txBody>
      </p:sp>
    </p:spTree>
    <p:extLst>
      <p:ext uri="{BB962C8B-B14F-4D97-AF65-F5344CB8AC3E}">
        <p14:creationId xmlns:p14="http://schemas.microsoft.com/office/powerpoint/2010/main" val="259157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77009158-0B3A-B3C2-9820-6D55B072452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6" y="2054881"/>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990600" y="28586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Disclosures</a:t>
            </a:r>
          </a:p>
        </p:txBody>
      </p:sp>
      <p:sp>
        <p:nvSpPr>
          <p:cNvPr id="10" name="TextBox 9">
            <a:extLst>
              <a:ext uri="{FF2B5EF4-FFF2-40B4-BE49-F238E27FC236}">
                <a16:creationId xmlns:a16="http://schemas.microsoft.com/office/drawing/2014/main" id="{DEB5B1F0-B52F-4D4F-E457-E7CA396402D8}"/>
              </a:ext>
            </a:extLst>
          </p:cNvPr>
          <p:cNvSpPr txBox="1"/>
          <p:nvPr/>
        </p:nvSpPr>
        <p:spPr>
          <a:xfrm>
            <a:off x="990600" y="2758392"/>
            <a:ext cx="14418387" cy="2663743"/>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You must have (even if no disclosure have been made yet) registers of disclosures.</a:t>
            </a:r>
          </a:p>
          <a:p>
            <a:pPr marL="457200" indent="-457200">
              <a:lnSpc>
                <a:spcPct val="107000"/>
              </a:lnSpc>
              <a:spcAft>
                <a:spcPts val="800"/>
              </a:spcAft>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Minimum of 3 registers</a:t>
            </a:r>
          </a:p>
          <a:p>
            <a:pPr marL="914400" lvl="1" indent="-457200">
              <a:lnSpc>
                <a:spcPct val="107000"/>
              </a:lnSpc>
              <a:spcAft>
                <a:spcPts val="800"/>
              </a:spcAft>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These are internal disclosures, external disclosures and any other disclosures made to the FIU. </a:t>
            </a:r>
          </a:p>
          <a:p>
            <a:pPr>
              <a:lnSpc>
                <a:spcPct val="107000"/>
              </a:lnSpc>
              <a:spcAft>
                <a:spcPts val="800"/>
              </a:spcAft>
            </a:pP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E5D13583-86E7-8F9E-0E7C-FE74FAB96E08}"/>
              </a:ext>
            </a:extLst>
          </p:cNvPr>
          <p:cNvSpPr txBox="1"/>
          <p:nvPr/>
        </p:nvSpPr>
        <p:spPr>
          <a:xfrm>
            <a:off x="1019175" y="2042181"/>
            <a:ext cx="13792201" cy="584775"/>
          </a:xfrm>
          <a:prstGeom prst="rect">
            <a:avLst/>
          </a:prstGeom>
          <a:noFill/>
        </p:spPr>
        <p:txBody>
          <a:bodyPr wrap="square">
            <a:spAutoFit/>
          </a:bodyPr>
          <a:lstStyle/>
          <a:p>
            <a:pPr algn="l"/>
            <a:r>
              <a:rPr lang="en-GB" sz="3200" b="0" i="0" dirty="0">
                <a:solidFill>
                  <a:srgbClr val="000000"/>
                </a:solidFill>
                <a:effectLst/>
                <a:highlight>
                  <a:srgbClr val="E2C8D7"/>
                </a:highlight>
                <a:latin typeface="Tahoma" panose="020B0604030504040204" pitchFamily="34" charset="0"/>
                <a:ea typeface="Tahoma" panose="020B0604030504040204" pitchFamily="34" charset="0"/>
                <a:cs typeface="Tahoma" panose="020B0604030504040204" pitchFamily="34" charset="0"/>
              </a:rPr>
              <a:t>Registers of Disclosures</a:t>
            </a:r>
          </a:p>
        </p:txBody>
      </p:sp>
      <p:sp>
        <p:nvSpPr>
          <p:cNvPr id="8" name="TextBox 7">
            <a:extLst>
              <a:ext uri="{FF2B5EF4-FFF2-40B4-BE49-F238E27FC236}">
                <a16:creationId xmlns:a16="http://schemas.microsoft.com/office/drawing/2014/main" id="{A8A3EB2C-809B-CCD0-2D56-4BF054455343}"/>
              </a:ext>
            </a:extLst>
          </p:cNvPr>
          <p:cNvSpPr txBox="1"/>
          <p:nvPr/>
        </p:nvSpPr>
        <p:spPr>
          <a:xfrm>
            <a:off x="990600" y="5198066"/>
            <a:ext cx="14515638" cy="4318170"/>
          </a:xfrm>
          <a:prstGeom prst="rect">
            <a:avLst/>
          </a:prstGeom>
          <a:solidFill>
            <a:srgbClr val="E2C8D7"/>
          </a:solidFill>
          <a:ln w="76200">
            <a:solidFill>
              <a:schemeClr val="accent4"/>
            </a:solidFill>
          </a:ln>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07000"/>
              </a:lnSpc>
              <a:spcAft>
                <a:spcPts val="800"/>
              </a:spcAft>
            </a:pPr>
            <a:r>
              <a:rPr lang="en-GB" sz="3600" b="1" dirty="0">
                <a:latin typeface="Calibri" panose="020F0502020204030204" pitchFamily="34" charset="0"/>
                <a:ea typeface="Calibri" panose="020F0502020204030204" pitchFamily="34" charset="0"/>
                <a:cs typeface="Times New Roman" panose="02020603050405020304" pitchFamily="18" charset="0"/>
              </a:rPr>
              <a:t>The registers must include:</a:t>
            </a:r>
          </a:p>
          <a:p>
            <a:pPr>
              <a:lnSpc>
                <a:spcPct val="107000"/>
              </a:lnSpc>
              <a:spcAft>
                <a:spcPts val="800"/>
              </a:spcAft>
            </a:pPr>
            <a:r>
              <a:rPr lang="en-GB" sz="3600" dirty="0">
                <a:latin typeface="Calibri" panose="020F0502020204030204" pitchFamily="34" charset="0"/>
                <a:ea typeface="Calibri" panose="020F0502020204030204" pitchFamily="34" charset="0"/>
                <a:cs typeface="Times New Roman" panose="02020603050405020304" pitchFamily="18" charset="0"/>
              </a:rPr>
              <a:t>(a) the date on which the disclosure is made;</a:t>
            </a:r>
            <a:br>
              <a:rPr lang="en-GB" sz="3600" dirty="0">
                <a:latin typeface="Calibri" panose="020F0502020204030204" pitchFamily="34" charset="0"/>
                <a:ea typeface="Calibri" panose="020F0502020204030204" pitchFamily="34" charset="0"/>
                <a:cs typeface="Times New Roman" panose="02020603050405020304" pitchFamily="18" charset="0"/>
              </a:rPr>
            </a:br>
            <a:r>
              <a:rPr lang="en-GB" sz="3600" dirty="0">
                <a:latin typeface="Calibri" panose="020F0502020204030204" pitchFamily="34" charset="0"/>
                <a:ea typeface="Calibri" panose="020F0502020204030204" pitchFamily="34" charset="0"/>
                <a:cs typeface="Times New Roman" panose="02020603050405020304" pitchFamily="18" charset="0"/>
              </a:rPr>
              <a:t>(b) the person who made the disclosure;</a:t>
            </a:r>
            <a:br>
              <a:rPr lang="en-GB" sz="3600" dirty="0">
                <a:latin typeface="Calibri" panose="020F0502020204030204" pitchFamily="34" charset="0"/>
                <a:ea typeface="Calibri" panose="020F0502020204030204" pitchFamily="34" charset="0"/>
                <a:cs typeface="Times New Roman" panose="02020603050405020304" pitchFamily="18" charset="0"/>
              </a:rPr>
            </a:br>
            <a:r>
              <a:rPr lang="en-GB" sz="3600" dirty="0">
                <a:latin typeface="Calibri" panose="020F0502020204030204" pitchFamily="34" charset="0"/>
                <a:ea typeface="Calibri" panose="020F0502020204030204" pitchFamily="34" charset="0"/>
                <a:cs typeface="Times New Roman" panose="02020603050405020304" pitchFamily="18" charset="0"/>
              </a:rPr>
              <a:t>(c) for internal disclosures, whether it is made to the MLRO or deputy MLRO;</a:t>
            </a:r>
            <a:br>
              <a:rPr lang="en-GB" sz="3600" dirty="0">
                <a:latin typeface="Calibri" panose="020F0502020204030204" pitchFamily="34" charset="0"/>
                <a:ea typeface="Calibri" panose="020F0502020204030204" pitchFamily="34" charset="0"/>
                <a:cs typeface="Times New Roman" panose="02020603050405020304" pitchFamily="18" charset="0"/>
              </a:rPr>
            </a:br>
            <a:r>
              <a:rPr lang="en-GB" sz="3600" dirty="0">
                <a:latin typeface="Calibri" panose="020F0502020204030204" pitchFamily="34" charset="0"/>
                <a:ea typeface="Calibri" panose="020F0502020204030204" pitchFamily="34" charset="0"/>
                <a:cs typeface="Times New Roman" panose="02020603050405020304" pitchFamily="18" charset="0"/>
              </a:rPr>
              <a:t>(d) for external disclosures, the reference number supplied by the Financial Intelligence Unit; and</a:t>
            </a:r>
            <a:br>
              <a:rPr lang="en-GB" sz="3600" dirty="0">
                <a:latin typeface="Calibri" panose="020F0502020204030204" pitchFamily="34" charset="0"/>
                <a:ea typeface="Calibri" panose="020F0502020204030204" pitchFamily="34" charset="0"/>
                <a:cs typeface="Times New Roman" panose="02020603050405020304" pitchFamily="18" charset="0"/>
              </a:rPr>
            </a:br>
            <a:r>
              <a:rPr lang="en-GB" sz="3600" dirty="0">
                <a:latin typeface="Calibri" panose="020F0502020204030204" pitchFamily="34" charset="0"/>
                <a:ea typeface="Calibri" panose="020F0502020204030204" pitchFamily="34" charset="0"/>
                <a:cs typeface="Times New Roman" panose="02020603050405020304" pitchFamily="18" charset="0"/>
              </a:rPr>
              <a:t>(e) information sufficient to identify any relevant papers or records</a:t>
            </a:r>
          </a:p>
        </p:txBody>
      </p:sp>
    </p:spTree>
    <p:extLst>
      <p:ext uri="{BB962C8B-B14F-4D97-AF65-F5344CB8AC3E}">
        <p14:creationId xmlns:p14="http://schemas.microsoft.com/office/powerpoint/2010/main" val="5654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77009158-0B3A-B3C2-9820-6D55B072452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6" y="1866900"/>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990600" y="28586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Internal disclosures</a:t>
            </a:r>
          </a:p>
        </p:txBody>
      </p:sp>
      <p:sp>
        <p:nvSpPr>
          <p:cNvPr id="11" name="TextBox 10">
            <a:extLst>
              <a:ext uri="{FF2B5EF4-FFF2-40B4-BE49-F238E27FC236}">
                <a16:creationId xmlns:a16="http://schemas.microsoft.com/office/drawing/2014/main" id="{E5D13583-86E7-8F9E-0E7C-FE74FAB96E08}"/>
              </a:ext>
            </a:extLst>
          </p:cNvPr>
          <p:cNvSpPr txBox="1"/>
          <p:nvPr/>
        </p:nvSpPr>
        <p:spPr>
          <a:xfrm>
            <a:off x="1019176" y="2425219"/>
            <a:ext cx="13524858" cy="2458558"/>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Where it was identified that suspicious activity has been identified, you must conduct EDD unless you reasonably believe that in doing so would tip-off the customer. </a:t>
            </a:r>
          </a:p>
          <a:p>
            <a:pPr marL="457200" indent="-457200">
              <a:lnSpc>
                <a:spcPct val="107000"/>
              </a:lnSpc>
              <a:spcAft>
                <a:spcPts val="800"/>
              </a:spcAft>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If the decision is made not to conduct EDD for the said reason, you must record this as an internal disclosure must still be made and you have to reflect this.</a:t>
            </a:r>
          </a:p>
        </p:txBody>
      </p:sp>
      <p:sp>
        <p:nvSpPr>
          <p:cNvPr id="8" name="TextBox 7">
            <a:extLst>
              <a:ext uri="{FF2B5EF4-FFF2-40B4-BE49-F238E27FC236}">
                <a16:creationId xmlns:a16="http://schemas.microsoft.com/office/drawing/2014/main" id="{A8A3EB2C-809B-CCD0-2D56-4BF054455343}"/>
              </a:ext>
            </a:extLst>
          </p:cNvPr>
          <p:cNvSpPr txBox="1"/>
          <p:nvPr/>
        </p:nvSpPr>
        <p:spPr>
          <a:xfrm>
            <a:off x="685800" y="5568238"/>
            <a:ext cx="16443769" cy="4046813"/>
          </a:xfrm>
          <a:prstGeom prst="rect">
            <a:avLst/>
          </a:prstGeom>
          <a:solidFill>
            <a:srgbClr val="E2C8D7"/>
          </a:solidFill>
          <a:ln w="76200">
            <a:solidFill>
              <a:schemeClr val="accent4"/>
            </a:solidFill>
          </a:ln>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07000"/>
              </a:lnSpc>
              <a:spcAft>
                <a:spcPts val="800"/>
              </a:spcAft>
            </a:pPr>
            <a:r>
              <a:rPr lang="en-GB" sz="2800" b="1" dirty="0">
                <a:latin typeface="Tahoma" panose="020B0604030504040204" pitchFamily="34" charset="0"/>
                <a:ea typeface="Tahoma" panose="020B0604030504040204" pitchFamily="34" charset="0"/>
                <a:cs typeface="Tahoma" panose="020B0604030504040204" pitchFamily="34" charset="0"/>
              </a:rPr>
              <a:t>EDD must also be conducted where unusual activity is identified, this includes instances where:</a:t>
            </a:r>
          </a:p>
          <a:p>
            <a:pPr>
              <a:lnSpc>
                <a:spcPct val="107000"/>
              </a:lnSpc>
              <a:spcAft>
                <a:spcPts val="800"/>
              </a:spcAft>
            </a:pPr>
            <a:r>
              <a:rPr lang="en-GB" sz="2800" dirty="0">
                <a:latin typeface="Tahoma" panose="020B0604030504040204" pitchFamily="34" charset="0"/>
                <a:ea typeface="Tahoma" panose="020B0604030504040204" pitchFamily="34" charset="0"/>
                <a:cs typeface="Tahoma" panose="020B0604030504040204" pitchFamily="34" charset="0"/>
              </a:rPr>
              <a:t>(a) the transaction has no apparent economic or lawful purpose, including a transaction which is— (</a:t>
            </a:r>
            <a:r>
              <a:rPr lang="en-GB" sz="2800" dirty="0" err="1">
                <a:latin typeface="Tahoma" panose="020B0604030504040204" pitchFamily="34" charset="0"/>
                <a:ea typeface="Tahoma" panose="020B0604030504040204" pitchFamily="34" charset="0"/>
                <a:cs typeface="Tahoma" panose="020B0604030504040204" pitchFamily="34" charset="0"/>
              </a:rPr>
              <a:t>i</a:t>
            </a:r>
            <a:r>
              <a:rPr lang="en-GB" sz="2800" dirty="0">
                <a:latin typeface="Tahoma" panose="020B0604030504040204" pitchFamily="34" charset="0"/>
                <a:ea typeface="Tahoma" panose="020B0604030504040204" pitchFamily="34" charset="0"/>
                <a:cs typeface="Tahoma" panose="020B0604030504040204" pitchFamily="34" charset="0"/>
              </a:rPr>
              <a:t>) complex; (ii) both large and unusual; or (iii) of an unusual pattern; </a:t>
            </a:r>
          </a:p>
          <a:p>
            <a:pPr>
              <a:lnSpc>
                <a:spcPct val="107000"/>
              </a:lnSpc>
              <a:spcAft>
                <a:spcPts val="800"/>
              </a:spcAft>
            </a:pPr>
            <a:r>
              <a:rPr lang="en-GB" sz="2800" dirty="0">
                <a:latin typeface="Tahoma" panose="020B0604030504040204" pitchFamily="34" charset="0"/>
                <a:ea typeface="Tahoma" panose="020B0604030504040204" pitchFamily="34" charset="0"/>
                <a:cs typeface="Tahoma" panose="020B0604030504040204" pitchFamily="34" charset="0"/>
              </a:rPr>
              <a:t>(b) you become aware of anything that causes you to doubt the identity of a person you should be identifying; </a:t>
            </a:r>
          </a:p>
          <a:p>
            <a:pPr>
              <a:lnSpc>
                <a:spcPct val="107000"/>
              </a:lnSpc>
              <a:spcAft>
                <a:spcPts val="800"/>
              </a:spcAft>
            </a:pPr>
            <a:r>
              <a:rPr lang="en-GB" sz="2800" dirty="0">
                <a:latin typeface="Tahoma" panose="020B0604030504040204" pitchFamily="34" charset="0"/>
                <a:ea typeface="Tahoma" panose="020B0604030504040204" pitchFamily="34" charset="0"/>
                <a:cs typeface="Tahoma" panose="020B0604030504040204" pitchFamily="34" charset="0"/>
              </a:rPr>
              <a:t>(c) the operator becomes aware of anything that causes the operator to doubt the good faith of a customer or known beneficial owner</a:t>
            </a:r>
          </a:p>
        </p:txBody>
      </p:sp>
    </p:spTree>
    <p:extLst>
      <p:ext uri="{BB962C8B-B14F-4D97-AF65-F5344CB8AC3E}">
        <p14:creationId xmlns:p14="http://schemas.microsoft.com/office/powerpoint/2010/main" val="122239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ogo with text on it&#10;&#10;Description automatically generated">
            <a:extLst>
              <a:ext uri="{FF2B5EF4-FFF2-40B4-BE49-F238E27FC236}">
                <a16:creationId xmlns:a16="http://schemas.microsoft.com/office/drawing/2014/main" id="{D42CC97B-8997-6A88-4A1A-F343CE0E115D}"/>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5" y="2057970"/>
            <a:ext cx="10800067" cy="6171060"/>
          </a:xfrm>
          <a:prstGeom prst="rect">
            <a:avLst/>
          </a:prstGeom>
        </p:spPr>
      </p:pic>
      <p:sp>
        <p:nvSpPr>
          <p:cNvPr id="3" name="TextBox 3"/>
          <p:cNvSpPr txBox="1"/>
          <p:nvPr/>
        </p:nvSpPr>
        <p:spPr>
          <a:xfrm>
            <a:off x="2781762" y="606274"/>
            <a:ext cx="12724475" cy="1231106"/>
          </a:xfrm>
          <a:prstGeom prst="rect">
            <a:avLst/>
          </a:prstGeom>
        </p:spPr>
        <p:txBody>
          <a:bodyPr wrap="square" lIns="0" tIns="0" rIns="0" bIns="0" rtlCol="0" anchor="t">
            <a:spAutoFit/>
          </a:bodyPr>
          <a:lstStyle/>
          <a:p>
            <a:pPr algn="ctr">
              <a:lnSpc>
                <a:spcPts val="9600"/>
              </a:lnSpc>
            </a:pPr>
            <a:r>
              <a:rPr lang="en-US" sz="8000" b="1" dirty="0">
                <a:solidFill>
                  <a:schemeClr val="accent4"/>
                </a:solidFill>
                <a:latin typeface="Tahoma Bold"/>
                <a:ea typeface="Tahoma Bold"/>
                <a:cs typeface="Tahoma Bold"/>
                <a:sym typeface="Tahoma Bold"/>
              </a:rPr>
              <a:t>SAR reporting…</a:t>
            </a:r>
          </a:p>
        </p:txBody>
      </p:sp>
      <p:sp>
        <p:nvSpPr>
          <p:cNvPr id="8" name="TextBox 8"/>
          <p:cNvSpPr txBox="1"/>
          <p:nvPr/>
        </p:nvSpPr>
        <p:spPr>
          <a:xfrm>
            <a:off x="16410423" y="8984893"/>
            <a:ext cx="914550" cy="390525"/>
          </a:xfrm>
          <a:prstGeom prst="rect">
            <a:avLst/>
          </a:prstGeom>
        </p:spPr>
        <p:txBody>
          <a:bodyPr lIns="0" tIns="0" rIns="0" bIns="0" rtlCol="0" anchor="t">
            <a:spAutoFit/>
          </a:bodyPr>
          <a:lstStyle/>
          <a:p>
            <a:pPr algn="r">
              <a:lnSpc>
                <a:spcPts val="3120"/>
              </a:lnSpc>
            </a:pPr>
            <a:r>
              <a:rPr lang="en-US" sz="2600" b="1" dirty="0">
                <a:solidFill>
                  <a:srgbClr val="000000"/>
                </a:solidFill>
                <a:latin typeface="Tahoma Bold"/>
                <a:ea typeface="Tahoma Bold"/>
                <a:cs typeface="Tahoma Bold"/>
                <a:sym typeface="Tahoma Bold"/>
              </a:rPr>
              <a:t>2</a:t>
            </a:r>
          </a:p>
        </p:txBody>
      </p:sp>
      <p:pic>
        <p:nvPicPr>
          <p:cNvPr id="10" name="Picture 9" descr="A logo with text on it&#10;&#10;Description automatically generated">
            <a:extLst>
              <a:ext uri="{FF2B5EF4-FFF2-40B4-BE49-F238E27FC236}">
                <a16:creationId xmlns:a16="http://schemas.microsoft.com/office/drawing/2014/main" id="{6F168DC9-F0E0-90C5-5A59-2C8AA10EA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769" y="8978824"/>
            <a:ext cx="1266620" cy="923330"/>
          </a:xfrm>
          <a:prstGeom prst="rect">
            <a:avLst/>
          </a:prstGeom>
        </p:spPr>
      </p:pic>
      <p:graphicFrame>
        <p:nvGraphicFramePr>
          <p:cNvPr id="5" name="Table 4">
            <a:extLst>
              <a:ext uri="{FF2B5EF4-FFF2-40B4-BE49-F238E27FC236}">
                <a16:creationId xmlns:a16="http://schemas.microsoft.com/office/drawing/2014/main" id="{3BF30448-D060-B784-EFDF-69EFCBFCC050}"/>
              </a:ext>
            </a:extLst>
          </p:cNvPr>
          <p:cNvGraphicFramePr>
            <a:graphicFrameLocks noGrp="1"/>
          </p:cNvGraphicFramePr>
          <p:nvPr>
            <p:extLst>
              <p:ext uri="{D42A27DB-BD31-4B8C-83A1-F6EECF244321}">
                <p14:modId xmlns:p14="http://schemas.microsoft.com/office/powerpoint/2010/main" val="2737263618"/>
              </p:ext>
            </p:extLst>
          </p:nvPr>
        </p:nvGraphicFramePr>
        <p:xfrm>
          <a:off x="2366694" y="2476500"/>
          <a:ext cx="13554611" cy="6334832"/>
        </p:xfrm>
        <a:graphic>
          <a:graphicData uri="http://schemas.openxmlformats.org/drawingml/2006/table">
            <a:tbl>
              <a:tblPr firstRow="1" bandRow="1">
                <a:tableStyleId>{22838BEF-8BB2-4498-84A7-C5851F593DF1}</a:tableStyleId>
              </a:tblPr>
              <a:tblGrid>
                <a:gridCol w="3576908">
                  <a:extLst>
                    <a:ext uri="{9D8B030D-6E8A-4147-A177-3AD203B41FA5}">
                      <a16:colId xmlns:a16="http://schemas.microsoft.com/office/drawing/2014/main" val="3930833574"/>
                    </a:ext>
                  </a:extLst>
                </a:gridCol>
                <a:gridCol w="9977703">
                  <a:extLst>
                    <a:ext uri="{9D8B030D-6E8A-4147-A177-3AD203B41FA5}">
                      <a16:colId xmlns:a16="http://schemas.microsoft.com/office/drawing/2014/main" val="1298133112"/>
                    </a:ext>
                  </a:extLst>
                </a:gridCol>
              </a:tblGrid>
              <a:tr h="65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4"/>
                          </a:solidFill>
                          <a:latin typeface="Raleway" pitchFamily="2" charset="0"/>
                          <a:ea typeface="Tahoma" panose="020B0604030504040204" pitchFamily="34" charset="0"/>
                          <a:cs typeface="Tahoma" panose="020B0604030504040204" pitchFamily="34" charset="0"/>
                          <a:sym typeface="Tahoma"/>
                        </a:rPr>
                        <a:t>SARS Overview</a:t>
                      </a:r>
                    </a:p>
                  </a:txBody>
                  <a:tcPr anchor="ct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2800" b="0" dirty="0">
                          <a:latin typeface="Raleway" pitchFamily="2" charset="0"/>
                          <a:ea typeface="Tahoma" panose="020B0604030504040204" pitchFamily="34" charset="0"/>
                          <a:cs typeface="Tahoma" panose="020B0604030504040204" pitchFamily="34" charset="0"/>
                        </a:rPr>
                        <a:t>What and Why</a:t>
                      </a:r>
                    </a:p>
                  </a:txBody>
                  <a:tcPr anchor="ctr"/>
                </a:tc>
                <a:extLst>
                  <a:ext uri="{0D108BD9-81ED-4DB2-BD59-A6C34878D82A}">
                    <a16:rowId xmlns:a16="http://schemas.microsoft.com/office/drawing/2014/main" val="3163093927"/>
                  </a:ext>
                </a:extLst>
              </a:tr>
              <a:tr h="65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4"/>
                          </a:solidFill>
                          <a:latin typeface="Raleway" pitchFamily="2" charset="0"/>
                          <a:ea typeface="Tahoma" panose="020B0604030504040204" pitchFamily="34" charset="0"/>
                          <a:cs typeface="Tahoma" panose="020B0604030504040204" pitchFamily="34" charset="0"/>
                          <a:sym typeface="Tahoma"/>
                        </a:rPr>
                        <a:t>FIU Stats</a:t>
                      </a:r>
                    </a:p>
                  </a:txBody>
                  <a:tcPr anchor="ctr"/>
                </a:tc>
                <a:tc>
                  <a:txBody>
                    <a:bodyPr/>
                    <a:lstStyle/>
                    <a:p>
                      <a:pPr lvl="1"/>
                      <a:r>
                        <a:rPr lang="en-GB" sz="2800" dirty="0">
                          <a:latin typeface="Raleway" pitchFamily="2" charset="0"/>
                          <a:ea typeface="Tahoma" panose="020B0604030504040204" pitchFamily="34" charset="0"/>
                          <a:cs typeface="Tahoma" panose="020B0604030504040204" pitchFamily="34" charset="0"/>
                        </a:rPr>
                        <a:t>FIU 2024 Stats</a:t>
                      </a:r>
                    </a:p>
                  </a:txBody>
                  <a:tcPr anchor="ctr"/>
                </a:tc>
                <a:extLst>
                  <a:ext uri="{0D108BD9-81ED-4DB2-BD59-A6C34878D82A}">
                    <a16:rowId xmlns:a16="http://schemas.microsoft.com/office/drawing/2014/main" val="2227237916"/>
                  </a:ext>
                </a:extLst>
              </a:tr>
              <a:tr h="65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4"/>
                          </a:solidFill>
                          <a:latin typeface="Raleway" pitchFamily="2" charset="0"/>
                          <a:ea typeface="Tahoma" panose="020B0604030504040204" pitchFamily="34" charset="0"/>
                          <a:cs typeface="Tahoma" panose="020B0604030504040204" pitchFamily="34" charset="0"/>
                          <a:sym typeface="Tahoma"/>
                        </a:rPr>
                        <a:t>GSC Stats</a:t>
                      </a:r>
                    </a:p>
                  </a:txBody>
                  <a:tcPr anchor="ctr"/>
                </a:tc>
                <a:tc>
                  <a:txBody>
                    <a:bodyPr/>
                    <a:lstStyle/>
                    <a:p>
                      <a:pPr lvl="1"/>
                      <a:r>
                        <a:rPr lang="en-GB" sz="2800" b="0" dirty="0">
                          <a:latin typeface="Raleway" pitchFamily="2" charset="0"/>
                          <a:ea typeface="Tahoma" panose="020B0604030504040204" pitchFamily="34" charset="0"/>
                          <a:cs typeface="Tahoma" panose="020B0604030504040204" pitchFamily="34" charset="0"/>
                        </a:rPr>
                        <a:t>GSC 2024 Stats</a:t>
                      </a:r>
                    </a:p>
                  </a:txBody>
                  <a:tcPr anchor="ctr"/>
                </a:tc>
                <a:extLst>
                  <a:ext uri="{0D108BD9-81ED-4DB2-BD59-A6C34878D82A}">
                    <a16:rowId xmlns:a16="http://schemas.microsoft.com/office/drawing/2014/main" val="2004809740"/>
                  </a:ext>
                </a:extLst>
              </a:tr>
              <a:tr h="65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4"/>
                          </a:solidFill>
                          <a:latin typeface="Raleway" pitchFamily="2" charset="0"/>
                          <a:ea typeface="Tahoma" panose="020B0604030504040204" pitchFamily="34" charset="0"/>
                          <a:cs typeface="Tahoma" panose="020B0604030504040204" pitchFamily="34" charset="0"/>
                          <a:sym typeface="Tahoma"/>
                        </a:rPr>
                        <a:t>Case Studies</a:t>
                      </a:r>
                    </a:p>
                  </a:txBody>
                  <a:tcPr anchor="ctr"/>
                </a:tc>
                <a:tc>
                  <a:txBody>
                    <a:bodyPr/>
                    <a:lstStyle/>
                    <a:p>
                      <a:pPr lvl="1"/>
                      <a:r>
                        <a:rPr lang="en-GB" sz="2800" dirty="0">
                          <a:latin typeface="Raleway" pitchFamily="2" charset="0"/>
                          <a:ea typeface="Tahoma" panose="020B0604030504040204" pitchFamily="34" charset="0"/>
                          <a:cs typeface="Tahoma" panose="020B0604030504040204" pitchFamily="34" charset="0"/>
                        </a:rPr>
                        <a:t>Various Case studies – UK and beyond</a:t>
                      </a:r>
                    </a:p>
                  </a:txBody>
                  <a:tcPr anchor="ctr"/>
                </a:tc>
                <a:extLst>
                  <a:ext uri="{0D108BD9-81ED-4DB2-BD59-A6C34878D82A}">
                    <a16:rowId xmlns:a16="http://schemas.microsoft.com/office/drawing/2014/main" val="4243762561"/>
                  </a:ext>
                </a:extLst>
              </a:tr>
              <a:tr h="65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4"/>
                          </a:solidFill>
                          <a:latin typeface="Raleway" pitchFamily="2" charset="0"/>
                          <a:ea typeface="Tahoma" panose="020B0604030504040204" pitchFamily="34" charset="0"/>
                          <a:cs typeface="Tahoma" panose="020B0604030504040204" pitchFamily="34" charset="0"/>
                          <a:sym typeface="Tahoma"/>
                        </a:rPr>
                        <a:t>Typologies</a:t>
                      </a:r>
                    </a:p>
                  </a:txBody>
                  <a:tcPr anchor="ctr"/>
                </a:tc>
                <a:tc>
                  <a:txBody>
                    <a:bodyPr/>
                    <a:lstStyle/>
                    <a:p>
                      <a:pPr lvl="1"/>
                      <a:r>
                        <a:rPr lang="en-GB" sz="2800" dirty="0">
                          <a:latin typeface="Raleway" pitchFamily="2" charset="0"/>
                          <a:ea typeface="Tahoma" panose="020B0604030504040204" pitchFamily="34" charset="0"/>
                          <a:cs typeface="Tahoma" panose="020B0604030504040204" pitchFamily="34" charset="0"/>
                        </a:rPr>
                        <a:t>What’s the process?</a:t>
                      </a:r>
                    </a:p>
                  </a:txBody>
                  <a:tcPr anchor="ctr"/>
                </a:tc>
                <a:extLst>
                  <a:ext uri="{0D108BD9-81ED-4DB2-BD59-A6C34878D82A}">
                    <a16:rowId xmlns:a16="http://schemas.microsoft.com/office/drawing/2014/main" val="435514648"/>
                  </a:ext>
                </a:extLst>
              </a:tr>
              <a:tr h="65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4"/>
                          </a:solidFill>
                          <a:latin typeface="Raleway" pitchFamily="2" charset="0"/>
                          <a:ea typeface="Tahoma" panose="020B0604030504040204" pitchFamily="34" charset="0"/>
                          <a:cs typeface="Tahoma" panose="020B0604030504040204" pitchFamily="34" charset="0"/>
                          <a:sym typeface="Tahoma"/>
                        </a:rPr>
                        <a:t>Red Flags</a:t>
                      </a:r>
                    </a:p>
                  </a:txBody>
                  <a:tcPr anchor="ctr"/>
                </a:tc>
                <a:tc>
                  <a:txBody>
                    <a:bodyPr/>
                    <a:lstStyle/>
                    <a:p>
                      <a:pPr lvl="1"/>
                      <a:r>
                        <a:rPr lang="en-GB" sz="2800" dirty="0">
                          <a:latin typeface="Raleway" pitchFamily="2" charset="0"/>
                          <a:ea typeface="Tahoma" panose="020B0604030504040204" pitchFamily="34" charset="0"/>
                          <a:cs typeface="Tahoma" panose="020B0604030504040204" pitchFamily="34" charset="0"/>
                        </a:rPr>
                        <a:t>Red Flags</a:t>
                      </a:r>
                    </a:p>
                  </a:txBody>
                  <a:tcPr anchor="ctr"/>
                </a:tc>
                <a:extLst>
                  <a:ext uri="{0D108BD9-81ED-4DB2-BD59-A6C34878D82A}">
                    <a16:rowId xmlns:a16="http://schemas.microsoft.com/office/drawing/2014/main" val="4087755709"/>
                  </a:ext>
                </a:extLst>
              </a:tr>
              <a:tr h="65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4"/>
                          </a:solidFill>
                          <a:latin typeface="Raleway" pitchFamily="2" charset="0"/>
                          <a:ea typeface="Tahoma" panose="020B0604030504040204" pitchFamily="34" charset="0"/>
                          <a:cs typeface="Tahoma" panose="020B0604030504040204" pitchFamily="34" charset="0"/>
                          <a:sym typeface="Tahoma"/>
                        </a:rPr>
                        <a:t>Who, How &amp; When</a:t>
                      </a:r>
                    </a:p>
                  </a:txBody>
                  <a:tcPr anchor="ctr"/>
                </a:tc>
                <a:tc>
                  <a:txBody>
                    <a:bodyPr/>
                    <a:lstStyle/>
                    <a:p>
                      <a:pPr lvl="1"/>
                      <a:r>
                        <a:rPr lang="en-GB" sz="2800" dirty="0">
                          <a:latin typeface="Raleway" pitchFamily="2" charset="0"/>
                          <a:ea typeface="Tahoma" panose="020B0604030504040204" pitchFamily="34" charset="0"/>
                          <a:cs typeface="Tahoma" panose="020B0604030504040204" pitchFamily="34" charset="0"/>
                        </a:rPr>
                        <a:t>Roles, Disclosures, Ongoing monitoring.</a:t>
                      </a:r>
                    </a:p>
                  </a:txBody>
                  <a:tcPr anchor="ctr"/>
                </a:tc>
                <a:extLst>
                  <a:ext uri="{0D108BD9-81ED-4DB2-BD59-A6C34878D82A}">
                    <a16:rowId xmlns:a16="http://schemas.microsoft.com/office/drawing/2014/main" val="1402574210"/>
                  </a:ext>
                </a:extLst>
              </a:tr>
              <a:tr h="65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4"/>
                          </a:solidFill>
                          <a:latin typeface="Raleway" pitchFamily="2" charset="0"/>
                          <a:ea typeface="Tahoma" panose="020B0604030504040204" pitchFamily="34" charset="0"/>
                          <a:cs typeface="Tahoma" panose="020B0604030504040204" pitchFamily="34" charset="0"/>
                          <a:sym typeface="Tahoma"/>
                        </a:rPr>
                        <a:t>How to Improve</a:t>
                      </a:r>
                    </a:p>
                  </a:txBody>
                  <a:tcPr anchor="ctr"/>
                </a:tc>
                <a:tc>
                  <a:txBody>
                    <a:bodyPr/>
                    <a:lstStyle/>
                    <a:p>
                      <a:pPr lvl="1"/>
                      <a:r>
                        <a:rPr lang="en-GB" sz="2800" dirty="0">
                          <a:latin typeface="Raleway" pitchFamily="2" charset="0"/>
                          <a:ea typeface="Tahoma" panose="020B0604030504040204" pitchFamily="34" charset="0"/>
                          <a:cs typeface="Tahoma" panose="020B0604030504040204" pitchFamily="34" charset="0"/>
                        </a:rPr>
                        <a:t>Some tips on how to improve SAR reporting</a:t>
                      </a:r>
                    </a:p>
                  </a:txBody>
                  <a:tcPr anchor="ctr"/>
                </a:tc>
                <a:extLst>
                  <a:ext uri="{0D108BD9-81ED-4DB2-BD59-A6C34878D82A}">
                    <a16:rowId xmlns:a16="http://schemas.microsoft.com/office/drawing/2014/main" val="2812486722"/>
                  </a:ext>
                </a:extLst>
              </a:tr>
              <a:tr h="65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4"/>
                          </a:solidFill>
                          <a:latin typeface="Raleway" pitchFamily="2" charset="0"/>
                          <a:ea typeface="Tahoma" panose="020B0604030504040204" pitchFamily="34" charset="0"/>
                          <a:cs typeface="Tahoma" panose="020B0604030504040204" pitchFamily="34" charset="0"/>
                          <a:sym typeface="Tahoma"/>
                        </a:rPr>
                        <a:t>Key Takeaways</a:t>
                      </a:r>
                    </a:p>
                  </a:txBody>
                  <a:tcPr anchor="ctr"/>
                </a:tc>
                <a:tc>
                  <a:txBody>
                    <a:bodyPr/>
                    <a:lstStyle/>
                    <a:p>
                      <a:pPr lvl="1"/>
                      <a:r>
                        <a:rPr lang="en-GB" sz="2800" dirty="0">
                          <a:latin typeface="Raleway" pitchFamily="2" charset="0"/>
                          <a:ea typeface="Tahoma" panose="020B0604030504040204" pitchFamily="34" charset="0"/>
                          <a:cs typeface="Tahoma" panose="020B0604030504040204" pitchFamily="34" charset="0"/>
                        </a:rPr>
                        <a:t>Summary &amp; key takeaways</a:t>
                      </a:r>
                    </a:p>
                  </a:txBody>
                  <a:tcPr anchor="ctr"/>
                </a:tc>
                <a:extLst>
                  <a:ext uri="{0D108BD9-81ED-4DB2-BD59-A6C34878D82A}">
                    <a16:rowId xmlns:a16="http://schemas.microsoft.com/office/drawing/2014/main" val="4227096374"/>
                  </a:ext>
                </a:extLst>
              </a:tr>
            </a:tbl>
          </a:graphicData>
        </a:graphic>
      </p:graphicFrame>
    </p:spTree>
    <p:extLst>
      <p:ext uri="{BB962C8B-B14F-4D97-AF65-F5344CB8AC3E}">
        <p14:creationId xmlns:p14="http://schemas.microsoft.com/office/powerpoint/2010/main" val="463782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77009158-0B3A-B3C2-9820-6D55B072452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6" y="1866900"/>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990600" y="28586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Enhanced due diligence includes—</a:t>
            </a:r>
          </a:p>
        </p:txBody>
      </p:sp>
      <p:sp>
        <p:nvSpPr>
          <p:cNvPr id="11" name="TextBox 10">
            <a:extLst>
              <a:ext uri="{FF2B5EF4-FFF2-40B4-BE49-F238E27FC236}">
                <a16:creationId xmlns:a16="http://schemas.microsoft.com/office/drawing/2014/main" id="{E5D13583-86E7-8F9E-0E7C-FE74FAB96E08}"/>
              </a:ext>
            </a:extLst>
          </p:cNvPr>
          <p:cNvSpPr txBox="1"/>
          <p:nvPr/>
        </p:nvSpPr>
        <p:spPr>
          <a:xfrm>
            <a:off x="1019176" y="2425219"/>
            <a:ext cx="13524858" cy="3539430"/>
          </a:xfrm>
          <a:prstGeom prst="rect">
            <a:avLst/>
          </a:prstGeom>
          <a:noFill/>
        </p:spPr>
        <p:txBody>
          <a:bodyPr wrap="square">
            <a:spAutoFit/>
          </a:bodyPr>
          <a:lstStyle/>
          <a:p>
            <a:r>
              <a:rPr lang="en-GB" sz="3200" b="1" dirty="0">
                <a:solidFill>
                  <a:srgbClr val="000000"/>
                </a:solidFill>
                <a:latin typeface="Tahoma" panose="020B0604030504040204" pitchFamily="34" charset="0"/>
                <a:ea typeface="Tahoma" panose="020B0604030504040204" pitchFamily="34" charset="0"/>
                <a:cs typeface="Tahoma" panose="020B0604030504040204" pitchFamily="34" charset="0"/>
              </a:rPr>
              <a:t>(a) </a:t>
            </a:r>
            <a:r>
              <a:rPr lang="en-GB" sz="3200" dirty="0">
                <a:solidFill>
                  <a:srgbClr val="000000"/>
                </a:solidFill>
                <a:latin typeface="Tahoma" panose="020B0604030504040204" pitchFamily="34" charset="0"/>
                <a:ea typeface="Tahoma" panose="020B0604030504040204" pitchFamily="34" charset="0"/>
                <a:cs typeface="Tahoma" panose="020B0604030504040204" pitchFamily="34" charset="0"/>
              </a:rPr>
              <a:t>considering additional identification information;</a:t>
            </a:r>
          </a:p>
          <a:p>
            <a:r>
              <a:rPr lang="en-GB" sz="3200" b="1" dirty="0">
                <a:solidFill>
                  <a:srgbClr val="000000"/>
                </a:solidFill>
                <a:latin typeface="Tahoma" panose="020B0604030504040204" pitchFamily="34" charset="0"/>
                <a:ea typeface="Tahoma" panose="020B0604030504040204" pitchFamily="34" charset="0"/>
                <a:cs typeface="Tahoma" panose="020B0604030504040204" pitchFamily="34" charset="0"/>
              </a:rPr>
              <a:t>(b) </a:t>
            </a:r>
            <a:r>
              <a:rPr lang="en-GB" sz="3200" dirty="0">
                <a:solidFill>
                  <a:srgbClr val="000000"/>
                </a:solidFill>
                <a:latin typeface="Tahoma" panose="020B0604030504040204" pitchFamily="34" charset="0"/>
                <a:ea typeface="Tahoma" panose="020B0604030504040204" pitchFamily="34" charset="0"/>
                <a:cs typeface="Tahoma" panose="020B0604030504040204" pitchFamily="34" charset="0"/>
              </a:rPr>
              <a:t>considering additional aspects of the identity of the customer and any known beneficial owner need to be verified &amp; obtaining them;</a:t>
            </a:r>
          </a:p>
          <a:p>
            <a:r>
              <a:rPr lang="en-GB" sz="3200" b="1" dirty="0">
                <a:solidFill>
                  <a:srgbClr val="000000"/>
                </a:solidFill>
                <a:latin typeface="Tahoma" panose="020B0604030504040204" pitchFamily="34" charset="0"/>
                <a:ea typeface="Tahoma" panose="020B0604030504040204" pitchFamily="34" charset="0"/>
                <a:cs typeface="Tahoma" panose="020B0604030504040204" pitchFamily="34" charset="0"/>
              </a:rPr>
              <a:t>(c) </a:t>
            </a:r>
            <a:r>
              <a:rPr lang="en-GB" sz="3200" dirty="0">
                <a:solidFill>
                  <a:srgbClr val="000000"/>
                </a:solidFill>
                <a:latin typeface="Tahoma" panose="020B0604030504040204" pitchFamily="34" charset="0"/>
                <a:ea typeface="Tahoma" panose="020B0604030504040204" pitchFamily="34" charset="0"/>
                <a:cs typeface="Tahoma" panose="020B0604030504040204" pitchFamily="34" charset="0"/>
              </a:rPr>
              <a:t>establish the source of wealth of a customer;</a:t>
            </a:r>
          </a:p>
          <a:p>
            <a:r>
              <a:rPr lang="en-GB" sz="3200" b="1" dirty="0">
                <a:solidFill>
                  <a:srgbClr val="000000"/>
                </a:solidFill>
                <a:latin typeface="Tahoma" panose="020B0604030504040204" pitchFamily="34" charset="0"/>
                <a:ea typeface="Tahoma" panose="020B0604030504040204" pitchFamily="34" charset="0"/>
                <a:cs typeface="Tahoma" panose="020B0604030504040204" pitchFamily="34" charset="0"/>
              </a:rPr>
              <a:t>(d) </a:t>
            </a:r>
            <a:r>
              <a:rPr lang="en-GB" sz="3200" dirty="0">
                <a:solidFill>
                  <a:srgbClr val="000000"/>
                </a:solidFill>
                <a:latin typeface="Tahoma" panose="020B0604030504040204" pitchFamily="34" charset="0"/>
                <a:ea typeface="Tahoma" panose="020B0604030504040204" pitchFamily="34" charset="0"/>
                <a:cs typeface="Tahoma" panose="020B0604030504040204" pitchFamily="34" charset="0"/>
              </a:rPr>
              <a:t>further research, in order to understand the background of a customer and the customer’s business; and</a:t>
            </a:r>
          </a:p>
          <a:p>
            <a:r>
              <a:rPr lang="en-GB" sz="3200" b="1" dirty="0">
                <a:solidFill>
                  <a:srgbClr val="000000"/>
                </a:solidFill>
                <a:latin typeface="Tahoma" panose="020B0604030504040204" pitchFamily="34" charset="0"/>
                <a:ea typeface="Tahoma" panose="020B0604030504040204" pitchFamily="34" charset="0"/>
                <a:cs typeface="Tahoma" panose="020B0604030504040204" pitchFamily="34" charset="0"/>
              </a:rPr>
              <a:t>(e) </a:t>
            </a:r>
            <a:r>
              <a:rPr lang="en-GB" sz="3200" dirty="0">
                <a:solidFill>
                  <a:srgbClr val="000000"/>
                </a:solidFill>
                <a:latin typeface="Tahoma" panose="020B0604030504040204" pitchFamily="34" charset="0"/>
                <a:ea typeface="Tahoma" panose="020B0604030504040204" pitchFamily="34" charset="0"/>
                <a:cs typeface="Tahoma" panose="020B0604030504040204" pitchFamily="34" charset="0"/>
              </a:rPr>
              <a:t>additional ongoing monitoring should be carried.</a:t>
            </a:r>
          </a:p>
        </p:txBody>
      </p:sp>
      <p:sp>
        <p:nvSpPr>
          <p:cNvPr id="8" name="TextBox 7">
            <a:extLst>
              <a:ext uri="{FF2B5EF4-FFF2-40B4-BE49-F238E27FC236}">
                <a16:creationId xmlns:a16="http://schemas.microsoft.com/office/drawing/2014/main" id="{A8A3EB2C-809B-CCD0-2D56-4BF054455343}"/>
              </a:ext>
            </a:extLst>
          </p:cNvPr>
          <p:cNvSpPr txBox="1"/>
          <p:nvPr/>
        </p:nvSpPr>
        <p:spPr>
          <a:xfrm>
            <a:off x="1019176" y="7006908"/>
            <a:ext cx="13875175" cy="2062103"/>
          </a:xfrm>
          <a:prstGeom prst="rect">
            <a:avLst/>
          </a:prstGeom>
          <a:solidFill>
            <a:srgbClr val="E2C8D7"/>
          </a:solidFill>
          <a:ln w="76200">
            <a:solidFill>
              <a:schemeClr val="accent4"/>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sz="3200" dirty="0">
                <a:latin typeface="Tahoma" panose="020B0604030504040204" pitchFamily="34" charset="0"/>
                <a:ea typeface="Tahoma" panose="020B0604030504040204" pitchFamily="34" charset="0"/>
                <a:cs typeface="Tahoma" panose="020B0604030504040204" pitchFamily="34" charset="0"/>
              </a:rPr>
              <a:t>Where EDD is outstanding the relevant transaction must go no further and you must terminate the relationship if EDD is not provided. Where EDD is not provided you must consider making a disclosure to the FIU. </a:t>
            </a:r>
          </a:p>
          <a:p>
            <a:pPr algn="ctr"/>
            <a:r>
              <a:rPr lang="en-GB" sz="3200" b="1" dirty="0">
                <a:latin typeface="Tahoma" panose="020B0604030504040204" pitchFamily="34" charset="0"/>
                <a:ea typeface="Tahoma" panose="020B0604030504040204" pitchFamily="34" charset="0"/>
                <a:cs typeface="Tahoma" panose="020B0604030504040204" pitchFamily="34" charset="0"/>
              </a:rPr>
              <a:t>No more than 7 days should be given for EDD to be provided.</a:t>
            </a:r>
          </a:p>
        </p:txBody>
      </p:sp>
    </p:spTree>
    <p:extLst>
      <p:ext uri="{BB962C8B-B14F-4D97-AF65-F5344CB8AC3E}">
        <p14:creationId xmlns:p14="http://schemas.microsoft.com/office/powerpoint/2010/main" val="25974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77009158-0B3A-B3C2-9820-6D55B072452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6" y="1866900"/>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990600" y="28586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External Disclosures</a:t>
            </a:r>
          </a:p>
        </p:txBody>
      </p:sp>
      <p:sp>
        <p:nvSpPr>
          <p:cNvPr id="11" name="TextBox 10">
            <a:extLst>
              <a:ext uri="{FF2B5EF4-FFF2-40B4-BE49-F238E27FC236}">
                <a16:creationId xmlns:a16="http://schemas.microsoft.com/office/drawing/2014/main" id="{E5D13583-86E7-8F9E-0E7C-FE74FAB96E08}"/>
              </a:ext>
            </a:extLst>
          </p:cNvPr>
          <p:cNvSpPr txBox="1"/>
          <p:nvPr/>
        </p:nvSpPr>
        <p:spPr>
          <a:xfrm>
            <a:off x="1034416" y="2249040"/>
            <a:ext cx="13524858" cy="1077218"/>
          </a:xfrm>
          <a:prstGeom prst="rect">
            <a:avLst/>
          </a:prstGeom>
          <a:noFill/>
        </p:spPr>
        <p:txBody>
          <a:bodyPr wrap="square">
            <a:spAutoFit/>
          </a:bodyPr>
          <a:lstStyle/>
          <a:p>
            <a:r>
              <a:rPr lang="en-GB" sz="3200" dirty="0">
                <a:solidFill>
                  <a:srgbClr val="000000"/>
                </a:solidFill>
                <a:latin typeface="Tahoma" panose="020B0604030504040204" pitchFamily="34" charset="0"/>
                <a:ea typeface="Tahoma" panose="020B0604030504040204" pitchFamily="34" charset="0"/>
                <a:cs typeface="Tahoma" panose="020B0604030504040204" pitchFamily="34" charset="0"/>
              </a:rPr>
              <a:t>Where MLRO / DMLRO are suspicious or have reasonable grounds to suspect ML/TF/PF you must disclose this to the FIU.</a:t>
            </a:r>
          </a:p>
        </p:txBody>
      </p:sp>
      <p:sp>
        <p:nvSpPr>
          <p:cNvPr id="8" name="TextBox 7">
            <a:extLst>
              <a:ext uri="{FF2B5EF4-FFF2-40B4-BE49-F238E27FC236}">
                <a16:creationId xmlns:a16="http://schemas.microsoft.com/office/drawing/2014/main" id="{A8A3EB2C-809B-CCD0-2D56-4BF054455343}"/>
              </a:ext>
            </a:extLst>
          </p:cNvPr>
          <p:cNvSpPr txBox="1"/>
          <p:nvPr/>
        </p:nvSpPr>
        <p:spPr>
          <a:xfrm>
            <a:off x="1034416" y="4346001"/>
            <a:ext cx="13258800" cy="4031873"/>
          </a:xfrm>
          <a:prstGeom prst="rect">
            <a:avLst/>
          </a:prstGeom>
          <a:solidFill>
            <a:srgbClr val="E2C8D7"/>
          </a:solidFill>
          <a:ln w="76200">
            <a:solidFill>
              <a:schemeClr val="accent4"/>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The FIU’s functions include:</a:t>
            </a:r>
          </a:p>
          <a:p>
            <a:r>
              <a:rPr lang="en-GB" sz="3200" b="1" dirty="0">
                <a:latin typeface="Tahoma" panose="020B0604030504040204" pitchFamily="34" charset="0"/>
                <a:ea typeface="Tahoma" panose="020B0604030504040204" pitchFamily="34" charset="0"/>
                <a:cs typeface="Tahoma" panose="020B0604030504040204" pitchFamily="34" charset="0"/>
              </a:rPr>
              <a:t>(a) </a:t>
            </a:r>
            <a:r>
              <a:rPr lang="en-GB" sz="3200" dirty="0">
                <a:latin typeface="Tahoma" panose="020B0604030504040204" pitchFamily="34" charset="0"/>
                <a:ea typeface="Tahoma" panose="020B0604030504040204" pitchFamily="34" charset="0"/>
                <a:cs typeface="Tahoma" panose="020B0604030504040204" pitchFamily="34" charset="0"/>
              </a:rPr>
              <a:t>receiving, gathering, analysing, storing and sharing information about financial crime (whether in the Island or elsewhere); </a:t>
            </a:r>
          </a:p>
          <a:p>
            <a:r>
              <a:rPr lang="en-GB" sz="3200" b="1" dirty="0">
                <a:latin typeface="Tahoma" panose="020B0604030504040204" pitchFamily="34" charset="0"/>
                <a:ea typeface="Tahoma" panose="020B0604030504040204" pitchFamily="34" charset="0"/>
                <a:cs typeface="Tahoma" panose="020B0604030504040204" pitchFamily="34" charset="0"/>
              </a:rPr>
              <a:t>(b) </a:t>
            </a:r>
            <a:r>
              <a:rPr lang="en-GB" sz="3200" dirty="0">
                <a:latin typeface="Tahoma" panose="020B0604030504040204" pitchFamily="34" charset="0"/>
                <a:ea typeface="Tahoma" panose="020B0604030504040204" pitchFamily="34" charset="0"/>
                <a:cs typeface="Tahoma" panose="020B0604030504040204" pitchFamily="34" charset="0"/>
              </a:rPr>
              <a:t>assisting with the prevention and detection of crime, and in particular, financial crime (whether in the Island or elsewhere); </a:t>
            </a:r>
          </a:p>
          <a:p>
            <a:r>
              <a:rPr lang="en-GB" sz="3200" b="1" dirty="0">
                <a:latin typeface="Tahoma" panose="020B0604030504040204" pitchFamily="34" charset="0"/>
                <a:ea typeface="Tahoma" panose="020B0604030504040204" pitchFamily="34" charset="0"/>
                <a:cs typeface="Tahoma" panose="020B0604030504040204" pitchFamily="34" charset="0"/>
              </a:rPr>
              <a:t>(c) </a:t>
            </a:r>
            <a:r>
              <a:rPr lang="en-GB" sz="3200" dirty="0">
                <a:latin typeface="Tahoma" panose="020B0604030504040204" pitchFamily="34" charset="0"/>
                <a:ea typeface="Tahoma" panose="020B0604030504040204" pitchFamily="34" charset="0"/>
                <a:cs typeface="Tahoma" panose="020B0604030504040204" pitchFamily="34" charset="0"/>
              </a:rPr>
              <a:t>cooperating with law enforcement agencies; and </a:t>
            </a:r>
          </a:p>
          <a:p>
            <a:r>
              <a:rPr lang="en-GB" sz="3200" b="1" dirty="0">
                <a:latin typeface="Tahoma" panose="020B0604030504040204" pitchFamily="34" charset="0"/>
                <a:ea typeface="Tahoma" panose="020B0604030504040204" pitchFamily="34" charset="0"/>
                <a:cs typeface="Tahoma" panose="020B0604030504040204" pitchFamily="34" charset="0"/>
              </a:rPr>
              <a:t>(d) </a:t>
            </a:r>
            <a:r>
              <a:rPr lang="en-GB" sz="3200" dirty="0">
                <a:latin typeface="Tahoma" panose="020B0604030504040204" pitchFamily="34" charset="0"/>
                <a:ea typeface="Tahoma" panose="020B0604030504040204" pitchFamily="34" charset="0"/>
                <a:cs typeface="Tahoma" panose="020B0604030504040204" pitchFamily="34" charset="0"/>
              </a:rPr>
              <a:t>contributing to the reduction of crime, and in particular, financial crime and to the mitigation of its consequences.</a:t>
            </a:r>
          </a:p>
        </p:txBody>
      </p:sp>
    </p:spTree>
    <p:extLst>
      <p:ext uri="{BB962C8B-B14F-4D97-AF65-F5344CB8AC3E}">
        <p14:creationId xmlns:p14="http://schemas.microsoft.com/office/powerpoint/2010/main" val="4213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77009158-0B3A-B3C2-9820-6D55B072452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6" y="1866900"/>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990600" y="28586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Ongoing Monitoring</a:t>
            </a:r>
          </a:p>
        </p:txBody>
      </p:sp>
      <p:sp>
        <p:nvSpPr>
          <p:cNvPr id="11" name="TextBox 10">
            <a:extLst>
              <a:ext uri="{FF2B5EF4-FFF2-40B4-BE49-F238E27FC236}">
                <a16:creationId xmlns:a16="http://schemas.microsoft.com/office/drawing/2014/main" id="{E5D13583-86E7-8F9E-0E7C-FE74FAB96E08}"/>
              </a:ext>
            </a:extLst>
          </p:cNvPr>
          <p:cNvSpPr txBox="1"/>
          <p:nvPr/>
        </p:nvSpPr>
        <p:spPr>
          <a:xfrm>
            <a:off x="1034416" y="2249040"/>
            <a:ext cx="13524858" cy="3756669"/>
          </a:xfrm>
          <a:prstGeom prst="rect">
            <a:avLst/>
          </a:prstGeom>
          <a:noFill/>
        </p:spPr>
        <p:txBody>
          <a:bodyPr wrap="square">
            <a:spAutoFit/>
          </a:bodyPr>
          <a:lstStyle/>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Where you identify any unusual activity in the course of an ongoing customer relationship or occasional transaction, you must, within a reasonable timeframe—</a:t>
            </a:r>
          </a:p>
          <a:p>
            <a:r>
              <a:rPr lang="en-GB" sz="3200" b="1" dirty="0">
                <a:latin typeface="Tahoma" panose="020B0604030504040204" pitchFamily="34" charset="0"/>
                <a:ea typeface="Tahoma" panose="020B0604030504040204" pitchFamily="34" charset="0"/>
                <a:cs typeface="Tahoma" panose="020B0604030504040204" pitchFamily="34" charset="0"/>
              </a:rPr>
              <a:t>(a) </a:t>
            </a:r>
            <a:r>
              <a:rPr lang="en-GB" sz="3200" dirty="0">
                <a:latin typeface="Tahoma" panose="020B0604030504040204" pitchFamily="34" charset="0"/>
                <a:ea typeface="Tahoma" panose="020B0604030504040204" pitchFamily="34" charset="0"/>
                <a:cs typeface="Tahoma" panose="020B0604030504040204" pitchFamily="34" charset="0"/>
              </a:rPr>
              <a:t>perform appropriate scrutiny of the activity;</a:t>
            </a:r>
          </a:p>
          <a:p>
            <a:r>
              <a:rPr lang="en-GB" sz="3200" b="1" dirty="0">
                <a:latin typeface="Tahoma" panose="020B0604030504040204" pitchFamily="34" charset="0"/>
                <a:ea typeface="Tahoma" panose="020B0604030504040204" pitchFamily="34" charset="0"/>
                <a:cs typeface="Tahoma" panose="020B0604030504040204" pitchFamily="34" charset="0"/>
              </a:rPr>
              <a:t>(b) </a:t>
            </a:r>
            <a:r>
              <a:rPr lang="en-GB" sz="3200" dirty="0">
                <a:latin typeface="Tahoma" panose="020B0604030504040204" pitchFamily="34" charset="0"/>
                <a:ea typeface="Tahoma" panose="020B0604030504040204" pitchFamily="34" charset="0"/>
                <a:cs typeface="Tahoma" panose="020B0604030504040204" pitchFamily="34" charset="0"/>
              </a:rPr>
              <a:t>conduct enhanced customer due diligence; and</a:t>
            </a:r>
          </a:p>
          <a:p>
            <a:r>
              <a:rPr lang="en-GB" sz="3200" b="1" dirty="0">
                <a:latin typeface="Tahoma" panose="020B0604030504040204" pitchFamily="34" charset="0"/>
                <a:ea typeface="Tahoma" panose="020B0604030504040204" pitchFamily="34" charset="0"/>
                <a:cs typeface="Tahoma" panose="020B0604030504040204" pitchFamily="34" charset="0"/>
              </a:rPr>
              <a:t>(c) </a:t>
            </a:r>
            <a:r>
              <a:rPr lang="en-GB" sz="3200" dirty="0">
                <a:latin typeface="Tahoma" panose="020B0604030504040204" pitchFamily="34" charset="0"/>
                <a:ea typeface="Tahoma" panose="020B0604030504040204" pitchFamily="34" charset="0"/>
                <a:cs typeface="Tahoma" panose="020B0604030504040204" pitchFamily="34" charset="0"/>
              </a:rPr>
              <a:t>consider whether to make an internal disclosure.</a:t>
            </a:r>
          </a:p>
          <a:p>
            <a:pPr>
              <a:lnSpc>
                <a:spcPct val="107000"/>
              </a:lnSpc>
              <a:spcAft>
                <a:spcPts val="800"/>
              </a:spcAft>
            </a:pP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8A3EB2C-809B-CCD0-2D56-4BF054455343}"/>
              </a:ext>
            </a:extLst>
          </p:cNvPr>
          <p:cNvSpPr txBox="1"/>
          <p:nvPr/>
        </p:nvSpPr>
        <p:spPr>
          <a:xfrm>
            <a:off x="1167445" y="6017775"/>
            <a:ext cx="13258800" cy="3046988"/>
          </a:xfrm>
          <a:prstGeom prst="rect">
            <a:avLst/>
          </a:prstGeom>
          <a:solidFill>
            <a:srgbClr val="E2C8D7"/>
          </a:solidFill>
          <a:ln w="76200">
            <a:solidFill>
              <a:schemeClr val="accent4"/>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The extent and frequency of any monitoring under must be determined—</a:t>
            </a:r>
          </a:p>
          <a:p>
            <a:r>
              <a:rPr lang="en-GB" sz="3200" b="1" dirty="0">
                <a:latin typeface="Tahoma" panose="020B0604030504040204" pitchFamily="34" charset="0"/>
                <a:ea typeface="Tahoma" panose="020B0604030504040204" pitchFamily="34" charset="0"/>
                <a:cs typeface="Tahoma" panose="020B0604030504040204" pitchFamily="34" charset="0"/>
              </a:rPr>
              <a:t>(a) </a:t>
            </a:r>
            <a:r>
              <a:rPr lang="en-GB" sz="3200" dirty="0">
                <a:latin typeface="Tahoma" panose="020B0604030504040204" pitchFamily="34" charset="0"/>
                <a:ea typeface="Tahoma" panose="020B0604030504040204" pitchFamily="34" charset="0"/>
                <a:cs typeface="Tahoma" panose="020B0604030504040204" pitchFamily="34" charset="0"/>
              </a:rPr>
              <a:t>on the basis of materiality and risk of ML/FT;</a:t>
            </a:r>
          </a:p>
          <a:p>
            <a:r>
              <a:rPr lang="en-GB" sz="3200" b="1" dirty="0">
                <a:latin typeface="Tahoma" panose="020B0604030504040204" pitchFamily="34" charset="0"/>
                <a:ea typeface="Tahoma" panose="020B0604030504040204" pitchFamily="34" charset="0"/>
                <a:cs typeface="Tahoma" panose="020B0604030504040204" pitchFamily="34" charset="0"/>
              </a:rPr>
              <a:t>(b) </a:t>
            </a:r>
            <a:r>
              <a:rPr lang="en-GB" sz="3200" dirty="0">
                <a:latin typeface="Tahoma" panose="020B0604030504040204" pitchFamily="34" charset="0"/>
                <a:ea typeface="Tahoma" panose="020B0604030504040204" pitchFamily="34" charset="0"/>
                <a:cs typeface="Tahoma" panose="020B0604030504040204" pitchFamily="34" charset="0"/>
              </a:rPr>
              <a:t>in accordance with the BRA and</a:t>
            </a:r>
          </a:p>
          <a:p>
            <a:r>
              <a:rPr lang="en-GB" sz="3200" b="1" dirty="0">
                <a:latin typeface="Tahoma" panose="020B0604030504040204" pitchFamily="34" charset="0"/>
                <a:ea typeface="Tahoma" panose="020B0604030504040204" pitchFamily="34" charset="0"/>
                <a:cs typeface="Tahoma" panose="020B0604030504040204" pitchFamily="34" charset="0"/>
              </a:rPr>
              <a:t>(c) </a:t>
            </a:r>
            <a:r>
              <a:rPr lang="en-GB" sz="3200" dirty="0">
                <a:latin typeface="Tahoma" panose="020B0604030504040204" pitchFamily="34" charset="0"/>
                <a:ea typeface="Tahoma" panose="020B0604030504040204" pitchFamily="34" charset="0"/>
                <a:cs typeface="Tahoma" panose="020B0604030504040204" pitchFamily="34" charset="0"/>
              </a:rPr>
              <a:t>having particular regard to whether a customer poses a higher risk of ML/FT.</a:t>
            </a:r>
          </a:p>
        </p:txBody>
      </p:sp>
    </p:spTree>
    <p:extLst>
      <p:ext uri="{BB962C8B-B14F-4D97-AF65-F5344CB8AC3E}">
        <p14:creationId xmlns:p14="http://schemas.microsoft.com/office/powerpoint/2010/main" val="184343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77009158-0B3A-B3C2-9820-6D55B072452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2848385" y="2057970"/>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990600" y="28586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Ongoing Monitoring</a:t>
            </a:r>
          </a:p>
        </p:txBody>
      </p:sp>
      <p:sp>
        <p:nvSpPr>
          <p:cNvPr id="8" name="TextBox 7">
            <a:extLst>
              <a:ext uri="{FF2B5EF4-FFF2-40B4-BE49-F238E27FC236}">
                <a16:creationId xmlns:a16="http://schemas.microsoft.com/office/drawing/2014/main" id="{A8A3EB2C-809B-CCD0-2D56-4BF054455343}"/>
              </a:ext>
            </a:extLst>
          </p:cNvPr>
          <p:cNvSpPr txBox="1"/>
          <p:nvPr/>
        </p:nvSpPr>
        <p:spPr>
          <a:xfrm>
            <a:off x="1157284" y="2352368"/>
            <a:ext cx="15824207" cy="4832092"/>
          </a:xfrm>
          <a:prstGeom prst="rect">
            <a:avLst/>
          </a:prstGeom>
          <a:solidFill>
            <a:srgbClr val="E2C8D7"/>
          </a:solidFill>
          <a:ln w="76200">
            <a:solidFill>
              <a:schemeClr val="accent4"/>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The training must, among other things include:</a:t>
            </a:r>
          </a:p>
          <a:p>
            <a:r>
              <a:rPr lang="en-GB" sz="2800" b="1" dirty="0">
                <a:latin typeface="Tahoma" panose="020B0604030504040204" pitchFamily="34" charset="0"/>
                <a:ea typeface="Tahoma" panose="020B0604030504040204" pitchFamily="34" charset="0"/>
                <a:cs typeface="Tahoma" panose="020B0604030504040204" pitchFamily="34" charset="0"/>
              </a:rPr>
              <a:t>(a) </a:t>
            </a:r>
            <a:r>
              <a:rPr lang="en-GB" sz="2800" dirty="0">
                <a:latin typeface="Tahoma" panose="020B0604030504040204" pitchFamily="34" charset="0"/>
                <a:ea typeface="Tahoma" panose="020B0604030504040204" pitchFamily="34" charset="0"/>
                <a:cs typeface="Tahoma" panose="020B0604030504040204" pitchFamily="34" charset="0"/>
              </a:rPr>
              <a:t>the provisions of the AML/CFT legislation;</a:t>
            </a:r>
          </a:p>
          <a:p>
            <a:r>
              <a:rPr lang="en-GB" sz="2800" b="1" dirty="0">
                <a:latin typeface="Tahoma" panose="020B0604030504040204" pitchFamily="34" charset="0"/>
                <a:ea typeface="Tahoma" panose="020B0604030504040204" pitchFamily="34" charset="0"/>
                <a:cs typeface="Tahoma" panose="020B0604030504040204" pitchFamily="34" charset="0"/>
              </a:rPr>
              <a:t>(b) </a:t>
            </a:r>
            <a:r>
              <a:rPr lang="en-GB" sz="2800" dirty="0">
                <a:latin typeface="Tahoma" panose="020B0604030504040204" pitchFamily="34" charset="0"/>
                <a:ea typeface="Tahoma" panose="020B0604030504040204" pitchFamily="34" charset="0"/>
                <a:cs typeface="Tahoma" panose="020B0604030504040204" pitchFamily="34" charset="0"/>
              </a:rPr>
              <a:t>any personal obligations in relation to the AML/CFT legislation;</a:t>
            </a:r>
          </a:p>
          <a:p>
            <a:r>
              <a:rPr lang="en-GB" sz="2800" b="1" dirty="0">
                <a:latin typeface="Tahoma" panose="020B0604030504040204" pitchFamily="34" charset="0"/>
                <a:ea typeface="Tahoma" panose="020B0604030504040204" pitchFamily="34" charset="0"/>
                <a:cs typeface="Tahoma" panose="020B0604030504040204" pitchFamily="34" charset="0"/>
              </a:rPr>
              <a:t>(c) </a:t>
            </a:r>
            <a:r>
              <a:rPr lang="en-GB" sz="2800" dirty="0">
                <a:latin typeface="Tahoma" panose="020B0604030504040204" pitchFamily="34" charset="0"/>
                <a:ea typeface="Tahoma" panose="020B0604030504040204" pitchFamily="34" charset="0"/>
                <a:cs typeface="Tahoma" panose="020B0604030504040204" pitchFamily="34" charset="0"/>
              </a:rPr>
              <a:t>the reporting procedures and controls;</a:t>
            </a:r>
          </a:p>
          <a:p>
            <a:r>
              <a:rPr lang="en-GB" sz="2800" b="1" dirty="0">
                <a:latin typeface="Tahoma" panose="020B0604030504040204" pitchFamily="34" charset="0"/>
                <a:ea typeface="Tahoma" panose="020B0604030504040204" pitchFamily="34" charset="0"/>
                <a:cs typeface="Tahoma" panose="020B0604030504040204" pitchFamily="34" charset="0"/>
              </a:rPr>
              <a:t>(d) </a:t>
            </a:r>
            <a:r>
              <a:rPr lang="en-GB" sz="2800" dirty="0">
                <a:latin typeface="Tahoma" panose="020B0604030504040204" pitchFamily="34" charset="0"/>
                <a:ea typeface="Tahoma" panose="020B0604030504040204" pitchFamily="34" charset="0"/>
                <a:cs typeface="Tahoma" panose="020B0604030504040204" pitchFamily="34" charset="0"/>
              </a:rPr>
              <a:t>your policies and procedures and controls for AML/CFT</a:t>
            </a:r>
          </a:p>
          <a:p>
            <a:r>
              <a:rPr lang="en-GB" sz="2800" b="1" dirty="0">
                <a:latin typeface="Tahoma" panose="020B0604030504040204" pitchFamily="34" charset="0"/>
                <a:ea typeface="Tahoma" panose="020B0604030504040204" pitchFamily="34" charset="0"/>
                <a:cs typeface="Tahoma" panose="020B0604030504040204" pitchFamily="34" charset="0"/>
              </a:rPr>
              <a:t>(e) </a:t>
            </a:r>
            <a:r>
              <a:rPr lang="en-GB" sz="2800" dirty="0">
                <a:latin typeface="Tahoma" panose="020B0604030504040204" pitchFamily="34" charset="0"/>
                <a:ea typeface="Tahoma" panose="020B0604030504040204" pitchFamily="34" charset="0"/>
                <a:cs typeface="Tahoma" panose="020B0604030504040204" pitchFamily="34" charset="0"/>
              </a:rPr>
              <a:t>the recognition and handling of unusual activity and suspicious activity;</a:t>
            </a:r>
          </a:p>
          <a:p>
            <a:r>
              <a:rPr lang="en-GB" sz="2800" b="1" dirty="0">
                <a:latin typeface="Tahoma" panose="020B0604030504040204" pitchFamily="34" charset="0"/>
                <a:ea typeface="Tahoma" panose="020B0604030504040204" pitchFamily="34" charset="0"/>
                <a:cs typeface="Tahoma" panose="020B0604030504040204" pitchFamily="34" charset="0"/>
              </a:rPr>
              <a:t>(f) </a:t>
            </a:r>
            <a:r>
              <a:rPr lang="en-GB" sz="2800" dirty="0">
                <a:latin typeface="Tahoma" panose="020B0604030504040204" pitchFamily="34" charset="0"/>
                <a:ea typeface="Tahoma" panose="020B0604030504040204" pitchFamily="34" charset="0"/>
                <a:cs typeface="Tahoma" panose="020B0604030504040204" pitchFamily="34" charset="0"/>
              </a:rPr>
              <a:t>the staff’s personal liability for failure to report information or suspicions in accordance with internal procedures and controls, including the offence of tipping off; and</a:t>
            </a:r>
          </a:p>
          <a:p>
            <a:r>
              <a:rPr lang="en-GB" sz="2800" b="1" dirty="0">
                <a:latin typeface="Tahoma" panose="020B0604030504040204" pitchFamily="34" charset="0"/>
                <a:ea typeface="Tahoma" panose="020B0604030504040204" pitchFamily="34" charset="0"/>
                <a:cs typeface="Tahoma" panose="020B0604030504040204" pitchFamily="34" charset="0"/>
              </a:rPr>
              <a:t>(g) </a:t>
            </a:r>
            <a:r>
              <a:rPr lang="en-GB" sz="2800" dirty="0">
                <a:latin typeface="Tahoma" panose="020B0604030504040204" pitchFamily="34" charset="0"/>
                <a:ea typeface="Tahoma" panose="020B0604030504040204" pitchFamily="34" charset="0"/>
                <a:cs typeface="Tahoma" panose="020B0604030504040204" pitchFamily="34" charset="0"/>
              </a:rPr>
              <a:t>new developments, including information on current techniques, methods and trends in ML/FT.</a:t>
            </a:r>
          </a:p>
          <a:p>
            <a:r>
              <a:rPr lang="en-GB" sz="2800" dirty="0">
                <a:latin typeface="Tahoma" panose="020B0604030504040204" pitchFamily="34" charset="0"/>
                <a:ea typeface="Tahoma" panose="020B0604030504040204" pitchFamily="34" charset="0"/>
                <a:cs typeface="Tahoma" panose="020B0604030504040204" pitchFamily="34" charset="0"/>
              </a:rPr>
              <a:t>Training must also be provided where significant changes have been made to the legislation or your policies and procedures.</a:t>
            </a:r>
          </a:p>
        </p:txBody>
      </p:sp>
      <p:sp>
        <p:nvSpPr>
          <p:cNvPr id="3" name="TextBox 2">
            <a:extLst>
              <a:ext uri="{FF2B5EF4-FFF2-40B4-BE49-F238E27FC236}">
                <a16:creationId xmlns:a16="http://schemas.microsoft.com/office/drawing/2014/main" id="{F8D987B6-ADCE-3C4C-7A01-8A1BDCC68A53}"/>
              </a:ext>
            </a:extLst>
          </p:cNvPr>
          <p:cNvSpPr txBox="1"/>
          <p:nvPr/>
        </p:nvSpPr>
        <p:spPr>
          <a:xfrm>
            <a:off x="5105400" y="8721384"/>
            <a:ext cx="7226303" cy="954107"/>
          </a:xfrm>
          <a:prstGeom prst="rect">
            <a:avLst/>
          </a:prstGeom>
          <a:solidFill>
            <a:srgbClr val="E2C8D7"/>
          </a:solidFill>
          <a:ln w="76200">
            <a:solidFill>
              <a:schemeClr val="accent4"/>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sz="2800" b="1" dirty="0">
                <a:latin typeface="Tahoma" panose="020B0604030504040204" pitchFamily="34" charset="0"/>
                <a:ea typeface="Tahoma" panose="020B0604030504040204" pitchFamily="34" charset="0"/>
                <a:cs typeface="Tahoma" panose="020B0604030504040204" pitchFamily="34" charset="0"/>
              </a:rPr>
              <a:t>Ultimately it is the staff that will identify suspicious or unusual activity.</a:t>
            </a:r>
          </a:p>
        </p:txBody>
      </p:sp>
    </p:spTree>
    <p:extLst>
      <p:ext uri="{BB962C8B-B14F-4D97-AF65-F5344CB8AC3E}">
        <p14:creationId xmlns:p14="http://schemas.microsoft.com/office/powerpoint/2010/main" val="230802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42900"/>
            <a:ext cx="18288000" cy="10629900"/>
          </a:xfrm>
          <a:custGeom>
            <a:avLst/>
            <a:gdLst/>
            <a:ahLst/>
            <a:cxnLst/>
            <a:rect l="l" t="t" r="r" b="b"/>
            <a:pathLst>
              <a:path w="18288000" h="12961620">
                <a:moveTo>
                  <a:pt x="0" y="0"/>
                </a:moveTo>
                <a:lnTo>
                  <a:pt x="18288000" y="0"/>
                </a:lnTo>
                <a:lnTo>
                  <a:pt x="18288000" y="12961620"/>
                </a:lnTo>
                <a:lnTo>
                  <a:pt x="0" y="12961620"/>
                </a:lnTo>
                <a:lnTo>
                  <a:pt x="0" y="0"/>
                </a:lnTo>
                <a:close/>
              </a:path>
            </a:pathLst>
          </a:custGeom>
          <a:blipFill>
            <a:blip r:embed="rId3"/>
            <a:stretch>
              <a:fillRect t="-21935"/>
            </a:stretch>
          </a:blipFill>
        </p:spPr>
        <p:txBody>
          <a:bodyPr/>
          <a:lstStyle/>
          <a:p>
            <a:endParaRPr lang="en-GB" dirty="0"/>
          </a:p>
        </p:txBody>
      </p:sp>
      <p:sp>
        <p:nvSpPr>
          <p:cNvPr id="3" name="TextBox 3">
            <a:extLst>
              <a:ext uri="{FF2B5EF4-FFF2-40B4-BE49-F238E27FC236}">
                <a16:creationId xmlns:a16="http://schemas.microsoft.com/office/drawing/2014/main" id="{3BEC4C61-75B7-DCAF-2740-CFFDEB485B02}"/>
              </a:ext>
            </a:extLst>
          </p:cNvPr>
          <p:cNvSpPr txBox="1"/>
          <p:nvPr/>
        </p:nvSpPr>
        <p:spPr>
          <a:xfrm>
            <a:off x="2781762" y="6667500"/>
            <a:ext cx="12724475" cy="1231106"/>
          </a:xfrm>
          <a:prstGeom prst="rect">
            <a:avLst/>
          </a:prstGeom>
        </p:spPr>
        <p:txBody>
          <a:bodyPr wrap="square" lIns="0" tIns="0" rIns="0" bIns="0" rtlCol="0" anchor="t">
            <a:spAutoFit/>
          </a:bodyPr>
          <a:lstStyle/>
          <a:p>
            <a:pPr algn="ctr">
              <a:lnSpc>
                <a:spcPts val="9600"/>
              </a:lnSpc>
            </a:pPr>
            <a:r>
              <a:rPr lang="en-US" sz="8000" b="1" dirty="0">
                <a:solidFill>
                  <a:schemeClr val="accent4"/>
                </a:solidFill>
                <a:latin typeface="Tahoma Bold"/>
                <a:ea typeface="Tahoma Bold"/>
                <a:cs typeface="Tahoma Bold"/>
                <a:sym typeface="Tahoma Bold"/>
              </a:rPr>
              <a:t>Reporting &amp; Overview</a:t>
            </a:r>
          </a:p>
        </p:txBody>
      </p:sp>
      <p:sp>
        <p:nvSpPr>
          <p:cNvPr id="4" name="TextBox 3">
            <a:extLst>
              <a:ext uri="{FF2B5EF4-FFF2-40B4-BE49-F238E27FC236}">
                <a16:creationId xmlns:a16="http://schemas.microsoft.com/office/drawing/2014/main" id="{54C53D96-DF00-9ACF-CC38-37000133301F}"/>
              </a:ext>
            </a:extLst>
          </p:cNvPr>
          <p:cNvSpPr txBox="1"/>
          <p:nvPr/>
        </p:nvSpPr>
        <p:spPr>
          <a:xfrm>
            <a:off x="2590800" y="7920141"/>
            <a:ext cx="12724475" cy="1039195"/>
          </a:xfrm>
          <a:prstGeom prst="rect">
            <a:avLst/>
          </a:prstGeom>
        </p:spPr>
        <p:txBody>
          <a:bodyPr wrap="square" lIns="0" tIns="0" rIns="0" bIns="0" rtlCol="0" anchor="t">
            <a:spAutoFit/>
          </a:bodyPr>
          <a:lstStyle/>
          <a:p>
            <a:pPr algn="ctr">
              <a:lnSpc>
                <a:spcPts val="9600"/>
              </a:lnSpc>
            </a:pPr>
            <a:r>
              <a:rPr lang="en-US" sz="4400" dirty="0">
                <a:solidFill>
                  <a:srgbClr val="E2C8D7"/>
                </a:solidFill>
                <a:latin typeface="Tahoma" panose="020B0604030504040204" pitchFamily="34" charset="0"/>
                <a:ea typeface="Tahoma" panose="020B0604030504040204" pitchFamily="34" charset="0"/>
                <a:cs typeface="Tahoma" panose="020B0604030504040204" pitchFamily="34" charset="0"/>
                <a:sym typeface="Tahoma Bold"/>
              </a:rPr>
              <a:t>Charis Bennett</a:t>
            </a:r>
          </a:p>
        </p:txBody>
      </p:sp>
    </p:spTree>
    <p:extLst>
      <p:ext uri="{BB962C8B-B14F-4D97-AF65-F5344CB8AC3E}">
        <p14:creationId xmlns:p14="http://schemas.microsoft.com/office/powerpoint/2010/main" val="252383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ogo with text on it&#10;&#10;Description automatically generated">
            <a:extLst>
              <a:ext uri="{FF2B5EF4-FFF2-40B4-BE49-F238E27FC236}">
                <a16:creationId xmlns:a16="http://schemas.microsoft.com/office/drawing/2014/main" id="{F30189DC-B759-A9AF-6922-A3C8CA9AF955}"/>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5" y="2057970"/>
            <a:ext cx="10800067" cy="6171060"/>
          </a:xfrm>
          <a:prstGeom prst="rect">
            <a:avLst/>
          </a:prstGeom>
        </p:spPr>
      </p:pic>
      <p:sp>
        <p:nvSpPr>
          <p:cNvPr id="3" name="TextBox 2">
            <a:extLst>
              <a:ext uri="{FF2B5EF4-FFF2-40B4-BE49-F238E27FC236}">
                <a16:creationId xmlns:a16="http://schemas.microsoft.com/office/drawing/2014/main" id="{1C0F076C-CC0C-E4B7-DD6B-F06B3A02684B}"/>
              </a:ext>
            </a:extLst>
          </p:cNvPr>
          <p:cNvSpPr txBox="1"/>
          <p:nvPr/>
        </p:nvSpPr>
        <p:spPr>
          <a:xfrm>
            <a:off x="1752600" y="226927"/>
            <a:ext cx="13182600" cy="1107996"/>
          </a:xfrm>
          <a:prstGeom prst="rect">
            <a:avLst/>
          </a:prstGeom>
          <a:noFill/>
        </p:spPr>
        <p:txBody>
          <a:bodyPr wrap="square">
            <a:spAutoFit/>
          </a:bodyPr>
          <a:lstStyle/>
          <a:p>
            <a:pPr algn="ctr"/>
            <a:r>
              <a:rPr lang="en-GB" sz="6600" b="1" dirty="0">
                <a:solidFill>
                  <a:schemeClr val="accent4"/>
                </a:solidFill>
                <a:latin typeface="Tahoma" panose="020B0604030504040204" pitchFamily="34" charset="0"/>
                <a:ea typeface="Tahoma" panose="020B0604030504040204" pitchFamily="34" charset="0"/>
                <a:cs typeface="Tahoma" panose="020B0604030504040204" pitchFamily="34" charset="0"/>
              </a:rPr>
              <a:t>Reporting a SAR to the FIU</a:t>
            </a:r>
          </a:p>
        </p:txBody>
      </p:sp>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4" name="TextBox 23">
            <a:extLst>
              <a:ext uri="{FF2B5EF4-FFF2-40B4-BE49-F238E27FC236}">
                <a16:creationId xmlns:a16="http://schemas.microsoft.com/office/drawing/2014/main" id="{44BD34BD-8C0F-A2A0-D268-5DB826F1A2D0}"/>
              </a:ext>
            </a:extLst>
          </p:cNvPr>
          <p:cNvSpPr txBox="1"/>
          <p:nvPr/>
        </p:nvSpPr>
        <p:spPr>
          <a:xfrm>
            <a:off x="1730188" y="2061094"/>
            <a:ext cx="1991365" cy="584775"/>
          </a:xfrm>
          <a:prstGeom prst="rect">
            <a:avLst/>
          </a:prstGeom>
          <a:noFill/>
        </p:spPr>
        <p:txBody>
          <a:bodyPr wrap="square">
            <a:spAutoFit/>
          </a:bodyPr>
          <a:lstStyle/>
          <a:p>
            <a:r>
              <a:rPr lang="en-GB" sz="3200" b="1" dirty="0">
                <a:solidFill>
                  <a:schemeClr val="tx1"/>
                </a:solidFill>
                <a:latin typeface="Raleway" pitchFamily="2" charset="0"/>
                <a:ea typeface="Tahoma" panose="020B0604030504040204" pitchFamily="34" charset="0"/>
                <a:cs typeface="Tahoma" panose="020B0604030504040204" pitchFamily="34" charset="0"/>
              </a:rPr>
              <a:t>1) Clear</a:t>
            </a:r>
          </a:p>
        </p:txBody>
      </p:sp>
      <p:sp>
        <p:nvSpPr>
          <p:cNvPr id="2" name="TextBox 1">
            <a:extLst>
              <a:ext uri="{FF2B5EF4-FFF2-40B4-BE49-F238E27FC236}">
                <a16:creationId xmlns:a16="http://schemas.microsoft.com/office/drawing/2014/main" id="{CA141221-460D-D3F2-CA61-BC86B58554E7}"/>
              </a:ext>
            </a:extLst>
          </p:cNvPr>
          <p:cNvSpPr txBox="1"/>
          <p:nvPr/>
        </p:nvSpPr>
        <p:spPr>
          <a:xfrm>
            <a:off x="1752600" y="4826726"/>
            <a:ext cx="2438400" cy="584775"/>
          </a:xfrm>
          <a:prstGeom prst="rect">
            <a:avLst/>
          </a:prstGeom>
          <a:noFill/>
        </p:spPr>
        <p:txBody>
          <a:bodyPr wrap="square">
            <a:spAutoFit/>
          </a:bodyPr>
          <a:lstStyle/>
          <a:p>
            <a:r>
              <a:rPr lang="en-GB" sz="3200" b="1" dirty="0">
                <a:latin typeface="Raleway" pitchFamily="2" charset="0"/>
                <a:ea typeface="Tahoma" panose="020B0604030504040204" pitchFamily="34" charset="0"/>
                <a:cs typeface="Tahoma" panose="020B0604030504040204" pitchFamily="34" charset="0"/>
              </a:rPr>
              <a:t>3) Timely</a:t>
            </a:r>
            <a:endParaRPr lang="en-GB" sz="3200" b="1" dirty="0">
              <a:solidFill>
                <a:schemeClr val="tx1"/>
              </a:solidFill>
              <a:latin typeface="Raleway" pitchFamily="2"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0E14EB5A-B94D-9AAB-66A2-3EB3D69EF385}"/>
              </a:ext>
            </a:extLst>
          </p:cNvPr>
          <p:cNvSpPr txBox="1"/>
          <p:nvPr/>
        </p:nvSpPr>
        <p:spPr>
          <a:xfrm>
            <a:off x="1752600" y="3434732"/>
            <a:ext cx="2438400" cy="584775"/>
          </a:xfrm>
          <a:prstGeom prst="rect">
            <a:avLst/>
          </a:prstGeom>
          <a:noFill/>
        </p:spPr>
        <p:txBody>
          <a:bodyPr wrap="square">
            <a:spAutoFit/>
          </a:bodyPr>
          <a:lstStyle/>
          <a:p>
            <a:r>
              <a:rPr lang="en-GB" sz="3200" b="1" dirty="0">
                <a:solidFill>
                  <a:schemeClr val="tx1"/>
                </a:solidFill>
                <a:latin typeface="Raleway" pitchFamily="2" charset="0"/>
                <a:ea typeface="Tahoma" panose="020B0604030504040204" pitchFamily="34" charset="0"/>
                <a:cs typeface="Tahoma" panose="020B0604030504040204" pitchFamily="34" charset="0"/>
              </a:rPr>
              <a:t>2) Detailed</a:t>
            </a:r>
          </a:p>
        </p:txBody>
      </p:sp>
      <p:sp>
        <p:nvSpPr>
          <p:cNvPr id="5" name="TextBox 4">
            <a:extLst>
              <a:ext uri="{FF2B5EF4-FFF2-40B4-BE49-F238E27FC236}">
                <a16:creationId xmlns:a16="http://schemas.microsoft.com/office/drawing/2014/main" id="{3A586937-C4B3-CEF2-77C2-CD89E8C44EB7}"/>
              </a:ext>
            </a:extLst>
          </p:cNvPr>
          <p:cNvSpPr txBox="1"/>
          <p:nvPr/>
        </p:nvSpPr>
        <p:spPr>
          <a:xfrm>
            <a:off x="3469250" y="2110589"/>
            <a:ext cx="13182600" cy="523220"/>
          </a:xfrm>
          <a:prstGeom prst="rect">
            <a:avLst/>
          </a:prstGeom>
          <a:noFill/>
        </p:spPr>
        <p:txBody>
          <a:bodyPr wrap="square">
            <a:spAutoFit/>
          </a:bodyPr>
          <a:lstStyle/>
          <a:p>
            <a:r>
              <a:rPr lang="en-GB" sz="2800" dirty="0">
                <a:latin typeface="Tahoma" panose="020B0604030504040204" pitchFamily="34" charset="0"/>
                <a:ea typeface="Tahoma" panose="020B0604030504040204" pitchFamily="34" charset="0"/>
                <a:cs typeface="Tahoma" panose="020B0604030504040204" pitchFamily="34" charset="0"/>
              </a:rPr>
              <a:t>- Identify the correct legislation, explain</a:t>
            </a:r>
            <a:r>
              <a:rPr lang="en-GB" sz="28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800" dirty="0">
                <a:latin typeface="Tahoma" panose="020B0604030504040204" pitchFamily="34" charset="0"/>
                <a:ea typeface="Tahoma" panose="020B0604030504040204" pitchFamily="34" charset="0"/>
                <a:cs typeface="Tahoma" panose="020B0604030504040204" pitchFamily="34" charset="0"/>
              </a:rPr>
              <a:t>Include all documents.</a:t>
            </a:r>
            <a:endParaRPr lang="en-GB" sz="2800" dirty="0">
              <a:latin typeface="Raleway" pitchFamily="2"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2D0FDA37-B00C-E675-B75E-9374C0D5D922}"/>
              </a:ext>
            </a:extLst>
          </p:cNvPr>
          <p:cNvSpPr txBox="1"/>
          <p:nvPr/>
        </p:nvSpPr>
        <p:spPr>
          <a:xfrm>
            <a:off x="4124972" y="3449940"/>
            <a:ext cx="13182600" cy="523220"/>
          </a:xfrm>
          <a:prstGeom prst="rect">
            <a:avLst/>
          </a:prstGeom>
          <a:noFill/>
        </p:spPr>
        <p:txBody>
          <a:bodyPr wrap="square">
            <a:spAutoFit/>
          </a:bodyPr>
          <a:lstStyle/>
          <a:p>
            <a:r>
              <a:rPr lang="en-GB" sz="2800" dirty="0">
                <a:latin typeface="Tahoma" panose="020B0604030504040204" pitchFamily="34" charset="0"/>
                <a:ea typeface="Tahoma" panose="020B0604030504040204" pitchFamily="34" charset="0"/>
                <a:cs typeface="Tahoma" panose="020B0604030504040204" pitchFamily="34" charset="0"/>
              </a:rPr>
              <a:t>- Names, previous names, </a:t>
            </a:r>
            <a:r>
              <a:rPr lang="en-GB" sz="2800" dirty="0" err="1">
                <a:latin typeface="Tahoma" panose="020B0604030504040204" pitchFamily="34" charset="0"/>
                <a:ea typeface="Tahoma" panose="020B0604030504040204" pitchFamily="34" charset="0"/>
                <a:cs typeface="Tahoma" panose="020B0604030504040204" pitchFamily="34" charset="0"/>
              </a:rPr>
              <a:t>DoB</a:t>
            </a:r>
            <a:r>
              <a:rPr lang="en-GB" sz="2800" dirty="0">
                <a:latin typeface="Tahoma" panose="020B0604030504040204" pitchFamily="34" charset="0"/>
                <a:ea typeface="Tahoma" panose="020B0604030504040204" pitchFamily="34" charset="0"/>
                <a:cs typeface="Tahoma" panose="020B0604030504040204" pitchFamily="34" charset="0"/>
              </a:rPr>
              <a:t>, Addresses, nationality, ID documents</a:t>
            </a:r>
            <a:r>
              <a:rPr lang="en-GB" sz="2800" dirty="0">
                <a:latin typeface="Raleway" pitchFamily="2" charset="0"/>
                <a:ea typeface="Tahoma" panose="020B0604030504040204" pitchFamily="34" charset="0"/>
                <a:cs typeface="Tahoma" panose="020B0604030504040204" pitchFamily="34" charset="0"/>
              </a:rPr>
              <a:t>.</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6EEDD206-1A1B-27F6-4EF3-162CDC668F7E}"/>
              </a:ext>
            </a:extLst>
          </p:cNvPr>
          <p:cNvSpPr txBox="1"/>
          <p:nvPr/>
        </p:nvSpPr>
        <p:spPr>
          <a:xfrm>
            <a:off x="3743965" y="4881890"/>
            <a:ext cx="13182600" cy="523220"/>
          </a:xfrm>
          <a:prstGeom prst="rect">
            <a:avLst/>
          </a:prstGeom>
          <a:noFill/>
        </p:spPr>
        <p:txBody>
          <a:bodyPr wrap="square">
            <a:spAutoFit/>
          </a:bodyPr>
          <a:lstStyle/>
          <a:p>
            <a:r>
              <a:rPr lang="en-GB" sz="2800" dirty="0">
                <a:latin typeface="Tahoma" panose="020B0604030504040204" pitchFamily="34" charset="0"/>
                <a:ea typeface="Tahoma" panose="020B0604030504040204" pitchFamily="34" charset="0"/>
                <a:cs typeface="Tahoma" panose="020B0604030504040204" pitchFamily="34" charset="0"/>
              </a:rPr>
              <a:t>- “As soon as Practicable”</a:t>
            </a:r>
          </a:p>
        </p:txBody>
      </p:sp>
      <p:sp>
        <p:nvSpPr>
          <p:cNvPr id="10" name="TextBox 9">
            <a:extLst>
              <a:ext uri="{FF2B5EF4-FFF2-40B4-BE49-F238E27FC236}">
                <a16:creationId xmlns:a16="http://schemas.microsoft.com/office/drawing/2014/main" id="{EE25B76E-7CC4-67C3-C7DF-6C186B2BA628}"/>
              </a:ext>
            </a:extLst>
          </p:cNvPr>
          <p:cNvSpPr txBox="1"/>
          <p:nvPr/>
        </p:nvSpPr>
        <p:spPr>
          <a:xfrm>
            <a:off x="800740" y="5945549"/>
            <a:ext cx="16125825" cy="3046988"/>
          </a:xfrm>
          <a:prstGeom prst="rect">
            <a:avLst/>
          </a:prstGeom>
          <a:solidFill>
            <a:srgbClr val="E2C8D7"/>
          </a:solidFill>
          <a:ln w="76200">
            <a:solidFill>
              <a:schemeClr val="accent4"/>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GB" sz="3200" dirty="0">
                <a:latin typeface="Raleway" pitchFamily="2" charset="0"/>
              </a:rPr>
              <a:t>SARs made by businesses in the regulated sector, and authorised disclosures under section 154 of POCA (see paragraph 3.1), must be made using to the FIU using </a:t>
            </a:r>
            <a:r>
              <a:rPr lang="en-GB" sz="3200" dirty="0" err="1">
                <a:latin typeface="Raleway" pitchFamily="2" charset="0"/>
              </a:rPr>
              <a:t>themis</a:t>
            </a:r>
            <a:r>
              <a:rPr lang="en-GB" sz="3200" dirty="0">
                <a:latin typeface="Raleway" pitchFamily="2" charset="0"/>
              </a:rPr>
              <a:t> available on the website: disclosures.gov.im. </a:t>
            </a:r>
          </a:p>
          <a:p>
            <a:endParaRPr lang="en-GB" sz="3200" dirty="0">
              <a:latin typeface="Raleway" pitchFamily="2" charset="0"/>
            </a:endParaRPr>
          </a:p>
          <a:p>
            <a:r>
              <a:rPr lang="en-GB" sz="3200" dirty="0">
                <a:latin typeface="Raleway" pitchFamily="2" charset="0"/>
              </a:rPr>
              <a:t>Further information relating to Themis, including a guide for users, is available on the FIU website.</a:t>
            </a:r>
            <a:endParaRPr lang="en-GB" sz="3200" dirty="0">
              <a:latin typeface="Raleway"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815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4" grpId="0"/>
      <p:bldP spid="5"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D1ED917E-C50E-B9EC-835B-FD582F03FC51}"/>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5" y="2057970"/>
            <a:ext cx="10800067" cy="6171060"/>
          </a:xfrm>
          <a:prstGeom prst="rect">
            <a:avLst/>
          </a:prstGeom>
        </p:spPr>
      </p:pic>
      <p:sp>
        <p:nvSpPr>
          <p:cNvPr id="3" name="TextBox 2">
            <a:extLst>
              <a:ext uri="{FF2B5EF4-FFF2-40B4-BE49-F238E27FC236}">
                <a16:creationId xmlns:a16="http://schemas.microsoft.com/office/drawing/2014/main" id="{1C0F076C-CC0C-E4B7-DD6B-F06B3A02684B}"/>
              </a:ext>
            </a:extLst>
          </p:cNvPr>
          <p:cNvSpPr txBox="1"/>
          <p:nvPr/>
        </p:nvSpPr>
        <p:spPr>
          <a:xfrm>
            <a:off x="377637" y="189607"/>
            <a:ext cx="18288000" cy="1107996"/>
          </a:xfrm>
          <a:prstGeom prst="rect">
            <a:avLst/>
          </a:prstGeom>
          <a:noFill/>
        </p:spPr>
        <p:txBody>
          <a:bodyPr wrap="square">
            <a:spAutoFit/>
          </a:bodyPr>
          <a:lstStyle/>
          <a:p>
            <a:pPr algn="ctr"/>
            <a:r>
              <a:rPr lang="en-GB" sz="6600" b="1" dirty="0">
                <a:solidFill>
                  <a:schemeClr val="accent4"/>
                </a:solidFill>
                <a:latin typeface="Tahoma" panose="020B0604030504040204" pitchFamily="34" charset="0"/>
                <a:ea typeface="Tahoma" panose="020B0604030504040204" pitchFamily="34" charset="0"/>
                <a:cs typeface="Tahoma" panose="020B0604030504040204" pitchFamily="34" charset="0"/>
              </a:rPr>
              <a:t>HOW TO IMPROVE?</a:t>
            </a:r>
          </a:p>
        </p:txBody>
      </p:sp>
      <p:grpSp>
        <p:nvGrpSpPr>
          <p:cNvPr id="10" name="Group 9">
            <a:extLst>
              <a:ext uri="{FF2B5EF4-FFF2-40B4-BE49-F238E27FC236}">
                <a16:creationId xmlns:a16="http://schemas.microsoft.com/office/drawing/2014/main" id="{0529B75E-6E68-B506-60A4-C0C3A17CEE01}"/>
              </a:ext>
            </a:extLst>
          </p:cNvPr>
          <p:cNvGrpSpPr/>
          <p:nvPr/>
        </p:nvGrpSpPr>
        <p:grpSpPr>
          <a:xfrm>
            <a:off x="190049" y="4077022"/>
            <a:ext cx="14668952" cy="1569840"/>
            <a:chOff x="82333" y="2370544"/>
            <a:chExt cx="7334476" cy="784920"/>
          </a:xfrm>
        </p:grpSpPr>
        <p:pic>
          <p:nvPicPr>
            <p:cNvPr id="5" name="Graphic 4" descr="Teacher with solid fill">
              <a:extLst>
                <a:ext uri="{FF2B5EF4-FFF2-40B4-BE49-F238E27FC236}">
                  <a16:creationId xmlns:a16="http://schemas.microsoft.com/office/drawing/2014/main" id="{E84659E7-D913-B2DB-C1E4-1E75B4B2D0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33" y="2370544"/>
              <a:ext cx="784920" cy="784920"/>
            </a:xfrm>
            <a:prstGeom prst="rect">
              <a:avLst/>
            </a:prstGeom>
          </p:spPr>
        </p:pic>
        <p:sp>
          <p:nvSpPr>
            <p:cNvPr id="6" name="TextBox 5">
              <a:extLst>
                <a:ext uri="{FF2B5EF4-FFF2-40B4-BE49-F238E27FC236}">
                  <a16:creationId xmlns:a16="http://schemas.microsoft.com/office/drawing/2014/main" id="{4F1B5499-FF65-CB75-5B27-5E5D5231AC8B}"/>
                </a:ext>
              </a:extLst>
            </p:cNvPr>
            <p:cNvSpPr txBox="1"/>
            <p:nvPr/>
          </p:nvSpPr>
          <p:spPr>
            <a:xfrm>
              <a:off x="912244" y="2501080"/>
              <a:ext cx="6504565" cy="600165"/>
            </a:xfrm>
            <a:prstGeom prst="rect">
              <a:avLst/>
            </a:prstGeom>
            <a:noFill/>
          </p:spPr>
          <p:txBody>
            <a:bodyPr wrap="square" rtlCol="0">
              <a:spAutoFit/>
            </a:bodyPr>
            <a:lstStyle/>
            <a:p>
              <a:r>
                <a:rPr lang="en-GB" sz="3600" dirty="0">
                  <a:latin typeface="Raleway" pitchFamily="2" charset="0"/>
                  <a:ea typeface="Tahoma" panose="020B0604030504040204" pitchFamily="34" charset="0"/>
                  <a:cs typeface="Tahoma" panose="020B0604030504040204" pitchFamily="34" charset="0"/>
                </a:rPr>
                <a:t>Ensure staff are appropriately trained to detect unusual and suspicious activity.</a:t>
              </a:r>
              <a:endParaRPr lang="en-GB" sz="2100" dirty="0">
                <a:latin typeface="Raleway" pitchFamily="2" charset="0"/>
                <a:ea typeface="Tahoma" panose="020B0604030504040204" pitchFamily="34" charset="0"/>
                <a:cs typeface="Tahoma" panose="020B0604030504040204" pitchFamily="34" charset="0"/>
              </a:endParaRPr>
            </a:p>
          </p:txBody>
        </p:sp>
      </p:grpSp>
      <p:grpSp>
        <p:nvGrpSpPr>
          <p:cNvPr id="4" name="Group 3">
            <a:extLst>
              <a:ext uri="{FF2B5EF4-FFF2-40B4-BE49-F238E27FC236}">
                <a16:creationId xmlns:a16="http://schemas.microsoft.com/office/drawing/2014/main" id="{330B5921-D99E-015D-874A-446B28E05583}"/>
              </a:ext>
            </a:extLst>
          </p:cNvPr>
          <p:cNvGrpSpPr/>
          <p:nvPr/>
        </p:nvGrpSpPr>
        <p:grpSpPr>
          <a:xfrm>
            <a:off x="255891" y="7907025"/>
            <a:ext cx="15669910" cy="1569842"/>
            <a:chOff x="98693" y="540175"/>
            <a:chExt cx="7834955" cy="784921"/>
          </a:xfrm>
        </p:grpSpPr>
        <p:pic>
          <p:nvPicPr>
            <p:cNvPr id="8" name="Graphic 7" descr="Clapping hands with solid fill">
              <a:extLst>
                <a:ext uri="{FF2B5EF4-FFF2-40B4-BE49-F238E27FC236}">
                  <a16:creationId xmlns:a16="http://schemas.microsoft.com/office/drawing/2014/main" id="{8C215C8A-8F65-BA2D-4788-0845A60675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693" y="540175"/>
              <a:ext cx="784921" cy="784921"/>
            </a:xfrm>
            <a:prstGeom prst="rect">
              <a:avLst/>
            </a:prstGeom>
          </p:spPr>
        </p:pic>
        <p:sp>
          <p:nvSpPr>
            <p:cNvPr id="9" name="TextBox 8">
              <a:extLst>
                <a:ext uri="{FF2B5EF4-FFF2-40B4-BE49-F238E27FC236}">
                  <a16:creationId xmlns:a16="http://schemas.microsoft.com/office/drawing/2014/main" id="{1960508D-1CC0-4705-7FD1-D0AE5E438B21}"/>
                </a:ext>
              </a:extLst>
            </p:cNvPr>
            <p:cNvSpPr txBox="1"/>
            <p:nvPr/>
          </p:nvSpPr>
          <p:spPr>
            <a:xfrm>
              <a:off x="928604" y="771053"/>
              <a:ext cx="7005044" cy="323166"/>
            </a:xfrm>
            <a:prstGeom prst="rect">
              <a:avLst/>
            </a:prstGeom>
            <a:noFill/>
          </p:spPr>
          <p:txBody>
            <a:bodyPr wrap="square" rtlCol="0">
              <a:spAutoFit/>
            </a:bodyPr>
            <a:lstStyle/>
            <a:p>
              <a:r>
                <a:rPr lang="en-GB" sz="3600" dirty="0">
                  <a:latin typeface="Raleway" pitchFamily="2" charset="0"/>
                  <a:ea typeface="Tahoma" panose="020B0604030504040204" pitchFamily="34" charset="0"/>
                  <a:cs typeface="Tahoma" panose="020B0604030504040204" pitchFamily="34" charset="0"/>
                </a:rPr>
                <a:t>Encourage staff to report their suspicions</a:t>
              </a:r>
              <a:endParaRPr lang="en-GB" sz="2100" dirty="0">
                <a:latin typeface="Raleway" pitchFamily="2" charset="0"/>
                <a:ea typeface="Tahoma" panose="020B0604030504040204" pitchFamily="34" charset="0"/>
                <a:cs typeface="Tahoma" panose="020B0604030504040204" pitchFamily="34" charset="0"/>
              </a:endParaRPr>
            </a:p>
          </p:txBody>
        </p:sp>
      </p:grpSp>
      <p:grpSp>
        <p:nvGrpSpPr>
          <p:cNvPr id="7" name="Group 6">
            <a:extLst>
              <a:ext uri="{FF2B5EF4-FFF2-40B4-BE49-F238E27FC236}">
                <a16:creationId xmlns:a16="http://schemas.microsoft.com/office/drawing/2014/main" id="{326C6CD0-FF26-C8DA-6F21-D627F916979E}"/>
              </a:ext>
            </a:extLst>
          </p:cNvPr>
          <p:cNvGrpSpPr/>
          <p:nvPr/>
        </p:nvGrpSpPr>
        <p:grpSpPr>
          <a:xfrm>
            <a:off x="377637" y="2286020"/>
            <a:ext cx="14166396" cy="1420460"/>
            <a:chOff x="53878" y="1527310"/>
            <a:chExt cx="7083198" cy="710230"/>
          </a:xfrm>
        </p:grpSpPr>
        <p:pic>
          <p:nvPicPr>
            <p:cNvPr id="14" name="Graphic 13" descr="Document with solid fill">
              <a:extLst>
                <a:ext uri="{FF2B5EF4-FFF2-40B4-BE49-F238E27FC236}">
                  <a16:creationId xmlns:a16="http://schemas.microsoft.com/office/drawing/2014/main" id="{31B77803-5BA3-03AA-CE87-D77E41BC5DD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878" y="1527310"/>
              <a:ext cx="710230" cy="710230"/>
            </a:xfrm>
            <a:prstGeom prst="rect">
              <a:avLst/>
            </a:prstGeom>
          </p:spPr>
        </p:pic>
        <p:sp>
          <p:nvSpPr>
            <p:cNvPr id="15" name="TextBox 14">
              <a:extLst>
                <a:ext uri="{FF2B5EF4-FFF2-40B4-BE49-F238E27FC236}">
                  <a16:creationId xmlns:a16="http://schemas.microsoft.com/office/drawing/2014/main" id="{05F6B787-B62A-BA4B-8053-05A9925D00FB}"/>
                </a:ext>
              </a:extLst>
            </p:cNvPr>
            <p:cNvSpPr txBox="1"/>
            <p:nvPr/>
          </p:nvSpPr>
          <p:spPr>
            <a:xfrm>
              <a:off x="809099" y="1582342"/>
              <a:ext cx="6327977" cy="600165"/>
            </a:xfrm>
            <a:prstGeom prst="rect">
              <a:avLst/>
            </a:prstGeom>
            <a:noFill/>
          </p:spPr>
          <p:txBody>
            <a:bodyPr wrap="square" rtlCol="0">
              <a:spAutoFit/>
            </a:bodyPr>
            <a:lstStyle>
              <a:defPPr marR="0" lvl="0" algn="l" rtl="0">
                <a:lnSpc>
                  <a:spcPct val="100000"/>
                </a:lnSpc>
                <a:spcBef>
                  <a:spcPts val="0"/>
                </a:spcBef>
                <a:spcAft>
                  <a:spcPts val="0"/>
                </a:spcAft>
              </a:defPPr>
              <a:lvl1pPr>
                <a:defRPr sz="2400"/>
              </a:lvl1pPr>
            </a:lstStyle>
            <a:p>
              <a:r>
                <a:rPr lang="en-GB" sz="3600" dirty="0">
                  <a:latin typeface="Raleway" pitchFamily="2" charset="0"/>
                  <a:ea typeface="Tahoma" panose="020B0604030504040204" pitchFamily="34" charset="0"/>
                  <a:cs typeface="Tahoma" panose="020B0604030504040204" pitchFamily="34" charset="0"/>
                </a:rPr>
                <a:t>Ensure your policies and procedures include a tailored approach to your business on how to report. </a:t>
              </a:r>
            </a:p>
          </p:txBody>
        </p:sp>
      </p:grpSp>
      <p:grpSp>
        <p:nvGrpSpPr>
          <p:cNvPr id="19" name="Group 18">
            <a:extLst>
              <a:ext uri="{FF2B5EF4-FFF2-40B4-BE49-F238E27FC236}">
                <a16:creationId xmlns:a16="http://schemas.microsoft.com/office/drawing/2014/main" id="{B1BCF68D-CEB0-A1C5-AE63-76343ECE243B}"/>
              </a:ext>
            </a:extLst>
          </p:cNvPr>
          <p:cNvGrpSpPr/>
          <p:nvPr/>
        </p:nvGrpSpPr>
        <p:grpSpPr>
          <a:xfrm>
            <a:off x="215429" y="6017404"/>
            <a:ext cx="14643572" cy="1519079"/>
            <a:chOff x="118220" y="4116923"/>
            <a:chExt cx="9762381" cy="1012719"/>
          </a:xfrm>
        </p:grpSpPr>
        <p:sp>
          <p:nvSpPr>
            <p:cNvPr id="16" name="TextBox 15">
              <a:extLst>
                <a:ext uri="{FF2B5EF4-FFF2-40B4-BE49-F238E27FC236}">
                  <a16:creationId xmlns:a16="http://schemas.microsoft.com/office/drawing/2014/main" id="{DFCB2FF3-B8D9-433C-3FE4-EA3D7613E7F8}"/>
                </a:ext>
              </a:extLst>
            </p:cNvPr>
            <p:cNvSpPr txBox="1"/>
            <p:nvPr/>
          </p:nvSpPr>
          <p:spPr>
            <a:xfrm>
              <a:off x="1207848" y="4319464"/>
              <a:ext cx="8672753" cy="430887"/>
            </a:xfrm>
            <a:prstGeom prst="rect">
              <a:avLst/>
            </a:prstGeom>
            <a:noFill/>
          </p:spPr>
          <p:txBody>
            <a:bodyPr wrap="square" rtlCol="0">
              <a:spAutoFit/>
            </a:bodyPr>
            <a:lstStyle/>
            <a:p>
              <a:r>
                <a:rPr lang="en-GB" sz="3600" dirty="0">
                  <a:latin typeface="Raleway" pitchFamily="2" charset="0"/>
                  <a:ea typeface="Tahoma" panose="020B0604030504040204" pitchFamily="34" charset="0"/>
                  <a:cs typeface="Tahoma" panose="020B0604030504040204" pitchFamily="34" charset="0"/>
                </a:rPr>
                <a:t>Monitor and test compliance with AML/CFT legislation </a:t>
              </a:r>
              <a:endParaRPr lang="en-GB" sz="2100" dirty="0">
                <a:latin typeface="Raleway" pitchFamily="2" charset="0"/>
                <a:ea typeface="Tahoma" panose="020B0604030504040204" pitchFamily="34" charset="0"/>
                <a:cs typeface="Tahoma" panose="020B0604030504040204" pitchFamily="34" charset="0"/>
              </a:endParaRPr>
            </a:p>
          </p:txBody>
        </p:sp>
        <p:pic>
          <p:nvPicPr>
            <p:cNvPr id="18" name="Graphic 17" descr="Circles with arrows with solid fill">
              <a:extLst>
                <a:ext uri="{FF2B5EF4-FFF2-40B4-BE49-F238E27FC236}">
                  <a16:creationId xmlns:a16="http://schemas.microsoft.com/office/drawing/2014/main" id="{C168AC38-73E9-1AC8-E889-663FC04F31C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220" y="4116923"/>
              <a:ext cx="1012719" cy="1012719"/>
            </a:xfrm>
            <a:prstGeom prst="rect">
              <a:avLst/>
            </a:prstGeom>
          </p:spPr>
        </p:pic>
      </p:grpSp>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Tree>
    <p:extLst>
      <p:ext uri="{BB962C8B-B14F-4D97-AF65-F5344CB8AC3E}">
        <p14:creationId xmlns:p14="http://schemas.microsoft.com/office/powerpoint/2010/main" val="423305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6E880664-0C6F-6358-0EF0-D5F4987A5FD5}"/>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5" y="2057970"/>
            <a:ext cx="10800067" cy="6171060"/>
          </a:xfrm>
          <a:prstGeom prst="rect">
            <a:avLst/>
          </a:prstGeom>
        </p:spPr>
      </p:pic>
      <p:sp>
        <p:nvSpPr>
          <p:cNvPr id="5" name="Title 1">
            <a:extLst>
              <a:ext uri="{FF2B5EF4-FFF2-40B4-BE49-F238E27FC236}">
                <a16:creationId xmlns:a16="http://schemas.microsoft.com/office/drawing/2014/main" id="{5C0814E2-6AD5-B946-823E-F2715C4A351A}"/>
              </a:ext>
            </a:extLst>
          </p:cNvPr>
          <p:cNvSpPr>
            <a:spLocks noGrp="1"/>
          </p:cNvSpPr>
          <p:nvPr>
            <p:ph type="title"/>
          </p:nvPr>
        </p:nvSpPr>
        <p:spPr>
          <a:xfrm>
            <a:off x="3942393" y="171565"/>
            <a:ext cx="10258232" cy="1550418"/>
          </a:xfrm>
        </p:spPr>
        <p:txBody>
          <a:bodyPr/>
          <a:lstStyle/>
          <a:p>
            <a:r>
              <a:rPr lang="en-GB" b="1" dirty="0">
                <a:solidFill>
                  <a:schemeClr val="accent4"/>
                </a:solidFill>
                <a:latin typeface="Tahoma" panose="020B0604030504040204" pitchFamily="34" charset="0"/>
                <a:ea typeface="Tahoma" panose="020B0604030504040204" pitchFamily="34" charset="0"/>
                <a:cs typeface="Tahoma" panose="020B0604030504040204" pitchFamily="34" charset="0"/>
              </a:rPr>
              <a:t>Key Takeaways</a:t>
            </a:r>
          </a:p>
        </p:txBody>
      </p:sp>
      <p:sp>
        <p:nvSpPr>
          <p:cNvPr id="6" name="Title 1">
            <a:extLst>
              <a:ext uri="{FF2B5EF4-FFF2-40B4-BE49-F238E27FC236}">
                <a16:creationId xmlns:a16="http://schemas.microsoft.com/office/drawing/2014/main" id="{FEA0954C-B749-9FEE-8BD8-413BC5E918FF}"/>
              </a:ext>
            </a:extLst>
          </p:cNvPr>
          <p:cNvSpPr txBox="1">
            <a:spLocks/>
          </p:cNvSpPr>
          <p:nvPr/>
        </p:nvSpPr>
        <p:spPr>
          <a:xfrm>
            <a:off x="1013814" y="1896377"/>
            <a:ext cx="16115390" cy="9787086"/>
          </a:xfrm>
          <a:prstGeom prst="rect">
            <a:avLst/>
          </a:prstGeom>
          <a:noFill/>
          <a:ln>
            <a:noFill/>
          </a:ln>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r>
              <a:rPr lang="en-GB" sz="2400" b="0" dirty="0">
                <a:solidFill>
                  <a:schemeClr val="tx1"/>
                </a:solidFill>
                <a:latin typeface="Raleway" pitchFamily="2" charset="0"/>
                <a:ea typeface="Tahoma" panose="020B0604030504040204" pitchFamily="34" charset="0"/>
                <a:cs typeface="Tahoma" panose="020B0604030504040204" pitchFamily="34" charset="0"/>
              </a:rPr>
              <a:t>Ensure staff are given training which is bespoke to the reporting procedures of the operator and IOM Code  - with a clear reporting line.</a:t>
            </a:r>
          </a:p>
          <a:p>
            <a:endParaRPr lang="en-GB" sz="2400" b="0" dirty="0">
              <a:solidFill>
                <a:schemeClr val="tx1"/>
              </a:solidFill>
              <a:latin typeface="Raleway" pitchFamily="2" charset="0"/>
              <a:ea typeface="Tahoma" panose="020B0604030504040204" pitchFamily="34" charset="0"/>
              <a:cs typeface="Tahoma" panose="020B0604030504040204" pitchFamily="34" charset="0"/>
            </a:endParaRPr>
          </a:p>
          <a:p>
            <a:r>
              <a:rPr lang="en-GB" sz="2400" b="0" dirty="0">
                <a:solidFill>
                  <a:schemeClr val="tx1"/>
                </a:solidFill>
                <a:latin typeface="Raleway" pitchFamily="2" charset="0"/>
                <a:ea typeface="Tahoma" panose="020B0604030504040204" pitchFamily="34" charset="0"/>
                <a:cs typeface="Tahoma" panose="020B0604030504040204" pitchFamily="34" charset="0"/>
              </a:rPr>
              <a:t>Ensure staff have read, understood and have immediate access to policies and procedures – consideration to translate the document for those who can't read English</a:t>
            </a:r>
          </a:p>
          <a:p>
            <a:endParaRPr lang="en-GB" sz="2400" b="0" dirty="0">
              <a:solidFill>
                <a:schemeClr val="tx1"/>
              </a:solidFill>
              <a:latin typeface="Raleway" pitchFamily="2" charset="0"/>
              <a:ea typeface="Tahoma" panose="020B0604030504040204" pitchFamily="34" charset="0"/>
              <a:cs typeface="Tahoma" panose="020B0604030504040204" pitchFamily="34" charset="0"/>
            </a:endParaRPr>
          </a:p>
          <a:p>
            <a:r>
              <a:rPr lang="en-GB" sz="2400" b="0" dirty="0">
                <a:solidFill>
                  <a:schemeClr val="tx1"/>
                </a:solidFill>
                <a:latin typeface="Raleway" pitchFamily="2" charset="0"/>
                <a:ea typeface="Tahoma" panose="020B0604030504040204" pitchFamily="34" charset="0"/>
                <a:cs typeface="Tahoma" panose="020B0604030504040204" pitchFamily="34" charset="0"/>
              </a:rPr>
              <a:t>Consideration should be given to whether the information is unusual, suspicious or could assist the FIU – Think of the bigger picture</a:t>
            </a:r>
          </a:p>
          <a:p>
            <a:endParaRPr lang="en-GB" sz="2400" b="0" dirty="0">
              <a:solidFill>
                <a:schemeClr val="tx1"/>
              </a:solidFill>
              <a:latin typeface="Raleway" pitchFamily="2" charset="0"/>
              <a:ea typeface="Tahoma" panose="020B0604030504040204" pitchFamily="34" charset="0"/>
              <a:cs typeface="Tahoma" panose="020B0604030504040204" pitchFamily="34" charset="0"/>
            </a:endParaRPr>
          </a:p>
          <a:p>
            <a:r>
              <a:rPr lang="en-GB" sz="2400" b="0" dirty="0">
                <a:solidFill>
                  <a:schemeClr val="tx1"/>
                </a:solidFill>
                <a:latin typeface="Raleway" pitchFamily="2" charset="0"/>
                <a:ea typeface="Tahoma" panose="020B0604030504040204" pitchFamily="34" charset="0"/>
                <a:cs typeface="Tahoma" panose="020B0604030504040204" pitchFamily="34" charset="0"/>
              </a:rPr>
              <a:t>Operators must evidence an internal disclosure was considered (when CDD/EDD is not provided) – a recorded rationale (this includes the reasons for not submitting)</a:t>
            </a:r>
          </a:p>
          <a:p>
            <a:endParaRPr lang="en-GB" sz="2400" b="0" dirty="0">
              <a:solidFill>
                <a:schemeClr val="tx1"/>
              </a:solidFill>
              <a:latin typeface="Raleway" pitchFamily="2" charset="0"/>
              <a:ea typeface="Tahoma" panose="020B0604030504040204" pitchFamily="34" charset="0"/>
              <a:cs typeface="Tahoma" panose="020B0604030504040204" pitchFamily="34" charset="0"/>
            </a:endParaRPr>
          </a:p>
          <a:p>
            <a:r>
              <a:rPr lang="en-GB" sz="2400" b="0" dirty="0">
                <a:solidFill>
                  <a:schemeClr val="tx1"/>
                </a:solidFill>
                <a:latin typeface="Raleway" pitchFamily="2" charset="0"/>
                <a:ea typeface="Tahoma" panose="020B0604030504040204" pitchFamily="34" charset="0"/>
                <a:cs typeface="Tahoma" panose="020B0604030504040204" pitchFamily="34" charset="0"/>
              </a:rPr>
              <a:t>The MLRO and DMLRO must have access to Themis and should regularly log in to ensure they can report external disclosures when required and review any alerts. All SARs must be submitted as soon as practicable</a:t>
            </a:r>
          </a:p>
          <a:p>
            <a:endParaRPr lang="en-GB" sz="2400" b="0" dirty="0">
              <a:solidFill>
                <a:schemeClr val="tx1"/>
              </a:solidFill>
              <a:latin typeface="Raleway" pitchFamily="2" charset="0"/>
              <a:ea typeface="Tahoma" panose="020B0604030504040204" pitchFamily="34" charset="0"/>
              <a:cs typeface="Tahoma" panose="020B0604030504040204" pitchFamily="34" charset="0"/>
            </a:endParaRPr>
          </a:p>
          <a:p>
            <a:r>
              <a:rPr lang="en-GB" sz="2400" b="0" dirty="0">
                <a:solidFill>
                  <a:schemeClr val="tx1"/>
                </a:solidFill>
                <a:latin typeface="Raleway" pitchFamily="2" charset="0"/>
                <a:ea typeface="Tahoma" panose="020B0604030504040204" pitchFamily="34" charset="0"/>
                <a:cs typeface="Tahoma" panose="020B0604030504040204" pitchFamily="34" charset="0"/>
              </a:rPr>
              <a:t>Maintain a strong compliance culture. Continually review the current reporting processes  - are they fit for purpose, has the MLRO/DMLRO received no internal disclosures, sudden decrease of disclosures etc. Any issues relating to time, access, or resources by the MLRO should be identified at the earliest opportunity by the MLRO and Board members to ensure they are adequately resourced to discharge the functions of the role. </a:t>
            </a:r>
          </a:p>
          <a:p>
            <a:endParaRPr lang="en-GB" sz="2400" dirty="0">
              <a:solidFill>
                <a:srgbClr val="7E6C77"/>
              </a:solidFill>
              <a:latin typeface="Raleway" pitchFamily="2" charset="0"/>
              <a:ea typeface="Tahoma" panose="020B0604030504040204" pitchFamily="34" charset="0"/>
              <a:cs typeface="Tahoma" panose="020B0604030504040204" pitchFamily="34" charset="0"/>
            </a:endParaRPr>
          </a:p>
          <a:p>
            <a:endParaRPr lang="en-GB" sz="2400" dirty="0">
              <a:solidFill>
                <a:srgbClr val="7E6C77"/>
              </a:solidFill>
              <a:latin typeface="Raleway" pitchFamily="2" charset="0"/>
              <a:ea typeface="Tahoma" panose="020B0604030504040204" pitchFamily="34" charset="0"/>
              <a:cs typeface="Tahoma" panose="020B0604030504040204" pitchFamily="34" charset="0"/>
            </a:endParaRPr>
          </a:p>
          <a:p>
            <a:endParaRPr lang="en-GB" sz="2400" dirty="0">
              <a:solidFill>
                <a:srgbClr val="7E6C77"/>
              </a:solidFill>
              <a:latin typeface="Raleway" pitchFamily="2" charset="0"/>
              <a:ea typeface="Tahoma" panose="020B0604030504040204" pitchFamily="34" charset="0"/>
              <a:cs typeface="Tahoma" panose="020B0604030504040204" pitchFamily="34" charset="0"/>
            </a:endParaRPr>
          </a:p>
          <a:p>
            <a:endParaRPr lang="en-GB" sz="2400" dirty="0">
              <a:solidFill>
                <a:srgbClr val="7E6C77"/>
              </a:solidFill>
              <a:latin typeface="Raleway" pitchFamily="2" charset="0"/>
              <a:ea typeface="Tahoma" panose="020B0604030504040204" pitchFamily="34" charset="0"/>
              <a:cs typeface="Tahoma" panose="020B0604030504040204" pitchFamily="34" charset="0"/>
            </a:endParaRPr>
          </a:p>
          <a:p>
            <a:endParaRPr lang="en-GB" sz="2400" dirty="0">
              <a:solidFill>
                <a:srgbClr val="7E6C77"/>
              </a:solidFill>
              <a:latin typeface="Raleway" pitchFamily="2" charset="0"/>
              <a:ea typeface="Tahoma" panose="020B0604030504040204" pitchFamily="34" charset="0"/>
              <a:cs typeface="Tahoma" panose="020B0604030504040204" pitchFamily="34" charset="0"/>
            </a:endParaRPr>
          </a:p>
          <a:p>
            <a:endParaRPr lang="en-GB" sz="2400" dirty="0">
              <a:solidFill>
                <a:srgbClr val="7E6C77"/>
              </a:solidFill>
              <a:latin typeface="Raleway" pitchFamily="2" charset="0"/>
              <a:ea typeface="Tahoma" panose="020B0604030504040204" pitchFamily="34" charset="0"/>
              <a:cs typeface="Tahoma" panose="020B0604030504040204" pitchFamily="34" charset="0"/>
            </a:endParaRPr>
          </a:p>
          <a:p>
            <a:endParaRPr lang="en-GB" sz="2400" dirty="0">
              <a:solidFill>
                <a:srgbClr val="7E6C77"/>
              </a:solidFill>
              <a:latin typeface="Raleway" pitchFamily="2" charset="0"/>
              <a:ea typeface="Tahoma" panose="020B0604030504040204" pitchFamily="34" charset="0"/>
              <a:cs typeface="Tahoma" panose="020B0604030504040204" pitchFamily="34" charset="0"/>
            </a:endParaRPr>
          </a:p>
        </p:txBody>
      </p:sp>
      <p:pic>
        <p:nvPicPr>
          <p:cNvPr id="5122" name="Picture 2" descr="3,000+ Tick Box Stock Videos and Royalty-Free Footage - iStock | Check box  icon, Checklist, Check mark">
            <a:extLst>
              <a:ext uri="{FF2B5EF4-FFF2-40B4-BE49-F238E27FC236}">
                <a16:creationId xmlns:a16="http://schemas.microsoft.com/office/drawing/2014/main" id="{739462FB-05B3-8F3D-A021-28354F865C1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9583" t="13889" r="21875" b="13888"/>
          <a:stretch/>
        </p:blipFill>
        <p:spPr bwMode="auto">
          <a:xfrm>
            <a:off x="507318" y="2215043"/>
            <a:ext cx="556614" cy="4658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3,000+ Tick Box Stock Videos and Royalty-Free Footage - iStock | Check box  icon, Checklist, Check mark">
            <a:extLst>
              <a:ext uri="{FF2B5EF4-FFF2-40B4-BE49-F238E27FC236}">
                <a16:creationId xmlns:a16="http://schemas.microsoft.com/office/drawing/2014/main" id="{452B189E-1BC6-9EC2-F96D-A47FD0D3C276}"/>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9583" t="13889" r="21875" b="13888"/>
          <a:stretch/>
        </p:blipFill>
        <p:spPr bwMode="auto">
          <a:xfrm>
            <a:off x="507318" y="3253747"/>
            <a:ext cx="556614" cy="465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3,000+ Tick Box Stock Videos and Royalty-Free Footage - iStock | Check box  icon, Checklist, Check mark">
            <a:extLst>
              <a:ext uri="{FF2B5EF4-FFF2-40B4-BE49-F238E27FC236}">
                <a16:creationId xmlns:a16="http://schemas.microsoft.com/office/drawing/2014/main" id="{6F46868A-EEF8-1551-2D72-1CD94C26DA32}"/>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9583" t="13889" r="21875" b="13888"/>
          <a:stretch/>
        </p:blipFill>
        <p:spPr bwMode="auto">
          <a:xfrm>
            <a:off x="516237" y="4350317"/>
            <a:ext cx="556614" cy="4658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3,000+ Tick Box Stock Videos and Royalty-Free Footage - iStock | Check box  icon, Checklist, Check mark">
            <a:extLst>
              <a:ext uri="{FF2B5EF4-FFF2-40B4-BE49-F238E27FC236}">
                <a16:creationId xmlns:a16="http://schemas.microsoft.com/office/drawing/2014/main" id="{25FDA823-980E-F976-6306-0016F366C8D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9583" t="13889" r="21875" b="13888"/>
          <a:stretch/>
        </p:blipFill>
        <p:spPr bwMode="auto">
          <a:xfrm>
            <a:off x="507318" y="5332421"/>
            <a:ext cx="556614" cy="4658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3,000+ Tick Box Stock Videos and Royalty-Free Footage - iStock | Check box  icon, Checklist, Check mark">
            <a:extLst>
              <a:ext uri="{FF2B5EF4-FFF2-40B4-BE49-F238E27FC236}">
                <a16:creationId xmlns:a16="http://schemas.microsoft.com/office/drawing/2014/main" id="{7FEE450C-2A4F-1932-DACD-1D8E9467B748}"/>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9583" t="13889" r="21875" b="13888"/>
          <a:stretch/>
        </p:blipFill>
        <p:spPr bwMode="auto">
          <a:xfrm>
            <a:off x="507318" y="6506797"/>
            <a:ext cx="556614" cy="4658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3,000+ Tick Box Stock Videos and Royalty-Free Footage - iStock | Check box  icon, Checklist, Check mark">
            <a:extLst>
              <a:ext uri="{FF2B5EF4-FFF2-40B4-BE49-F238E27FC236}">
                <a16:creationId xmlns:a16="http://schemas.microsoft.com/office/drawing/2014/main" id="{6A741906-ECE9-9E42-4BE0-FCFB3B11623A}"/>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9583" t="13889" r="21875" b="13888"/>
          <a:stretch/>
        </p:blipFill>
        <p:spPr bwMode="auto">
          <a:xfrm>
            <a:off x="457200" y="7996681"/>
            <a:ext cx="556614" cy="4658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with text on it&#10;&#10;Description automatically generated">
            <a:extLst>
              <a:ext uri="{FF2B5EF4-FFF2-40B4-BE49-F238E27FC236}">
                <a16:creationId xmlns:a16="http://schemas.microsoft.com/office/drawing/2014/main" id="{E2DC83C3-8BC4-3114-2448-C530689900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Tree>
    <p:extLst>
      <p:ext uri="{BB962C8B-B14F-4D97-AF65-F5344CB8AC3E}">
        <p14:creationId xmlns:p14="http://schemas.microsoft.com/office/powerpoint/2010/main" val="2605031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ogo with text on it&#10;&#10;Description automatically generated">
            <a:extLst>
              <a:ext uri="{FF2B5EF4-FFF2-40B4-BE49-F238E27FC236}">
                <a16:creationId xmlns:a16="http://schemas.microsoft.com/office/drawing/2014/main" id="{E2DC83C3-8BC4-3114-2448-C53068990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pic>
        <p:nvPicPr>
          <p:cNvPr id="20" name="Picture 19" descr="A logo with text on it&#10;&#10;Description automatically generated">
            <a:extLst>
              <a:ext uri="{FF2B5EF4-FFF2-40B4-BE49-F238E27FC236}">
                <a16:creationId xmlns:a16="http://schemas.microsoft.com/office/drawing/2014/main" id="{EAAB2CEE-4DC6-198A-8DFB-6C19BEBDCE46}"/>
              </a:ext>
            </a:extLst>
          </p:cNvPr>
          <p:cNvPicPr>
            <a:picLocks noChangeAspect="1"/>
          </p:cNvPicPr>
          <p:nvPr/>
        </p:nvPicPr>
        <p:blipFill rotWithShape="1">
          <a:blip r:embed="rId4">
            <a:alphaModFix amt="3000"/>
            <a:extLst>
              <a:ext uri="{28A0092B-C50C-407E-A947-70E740481C1C}">
                <a14:useLocalDpi xmlns:a14="http://schemas.microsoft.com/office/drawing/2010/main" val="0"/>
              </a:ext>
            </a:extLst>
          </a:blip>
          <a:srcRect b="21617"/>
          <a:stretch/>
        </p:blipFill>
        <p:spPr>
          <a:xfrm>
            <a:off x="3743965" y="2057970"/>
            <a:ext cx="10800067" cy="6171060"/>
          </a:xfrm>
          <a:prstGeom prst="rect">
            <a:avLst/>
          </a:prstGeom>
        </p:spPr>
      </p:pic>
      <p:sp>
        <p:nvSpPr>
          <p:cNvPr id="23" name="TextBox 3">
            <a:extLst>
              <a:ext uri="{FF2B5EF4-FFF2-40B4-BE49-F238E27FC236}">
                <a16:creationId xmlns:a16="http://schemas.microsoft.com/office/drawing/2014/main" id="{670D2A60-8679-A1ED-6A1E-5E4D4FD3761D}"/>
              </a:ext>
            </a:extLst>
          </p:cNvPr>
          <p:cNvSpPr txBox="1"/>
          <p:nvPr/>
        </p:nvSpPr>
        <p:spPr>
          <a:xfrm>
            <a:off x="1052079" y="624202"/>
            <a:ext cx="10001550" cy="1417439"/>
          </a:xfrm>
          <a:prstGeom prst="rect">
            <a:avLst/>
          </a:prstGeom>
        </p:spPr>
        <p:txBody>
          <a:bodyPr lIns="0" tIns="0" rIns="0" bIns="0" rtlCol="0" anchor="t">
            <a:spAutoFit/>
          </a:bodyPr>
          <a:lstStyle/>
          <a:p>
            <a:pPr>
              <a:lnSpc>
                <a:spcPts val="12000"/>
              </a:lnSpc>
            </a:pPr>
            <a:r>
              <a:rPr lang="en-US" sz="8000" b="1" dirty="0">
                <a:solidFill>
                  <a:schemeClr val="accent4"/>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25" name="Text Placeholder 2">
            <a:extLst>
              <a:ext uri="{FF2B5EF4-FFF2-40B4-BE49-F238E27FC236}">
                <a16:creationId xmlns:a16="http://schemas.microsoft.com/office/drawing/2014/main" id="{03916603-4376-0403-B7A4-47C2959817C6}"/>
              </a:ext>
            </a:extLst>
          </p:cNvPr>
          <p:cNvSpPr txBox="1">
            <a:spLocks/>
          </p:cNvSpPr>
          <p:nvPr/>
        </p:nvSpPr>
        <p:spPr>
          <a:xfrm>
            <a:off x="2857015" y="2854038"/>
            <a:ext cx="8409302" cy="65864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7" indent="0">
              <a:buNone/>
            </a:pPr>
            <a:endParaRPr lang="en-GB" sz="4400" dirty="0">
              <a:latin typeface="Raleway" pitchFamily="2" charset="0"/>
              <a:ea typeface="Tahoma" panose="020B0604030504040204" pitchFamily="34" charset="0"/>
              <a:cs typeface="Tahoma" panose="020B0604030504040204" pitchFamily="34" charset="0"/>
            </a:endParaRPr>
          </a:p>
          <a:p>
            <a:pPr marL="127007" indent="0">
              <a:buNone/>
            </a:pPr>
            <a:r>
              <a:rPr lang="en-US" dirty="0">
                <a:latin typeface="Raleway" pitchFamily="2" charset="0"/>
                <a:ea typeface="Tahoma" panose="020B0604030504040204" pitchFamily="34" charset="0"/>
                <a:cs typeface="Tahoma" panose="020B0604030504040204" pitchFamily="34" charset="0"/>
              </a:rPr>
              <a:t>gscamlinspections@gov.im</a:t>
            </a:r>
          </a:p>
          <a:p>
            <a:pPr marL="127007" indent="0">
              <a:buNone/>
            </a:pPr>
            <a:endParaRPr lang="en-US" b="1" dirty="0">
              <a:latin typeface="Raleway" pitchFamily="2" charset="0"/>
              <a:ea typeface="Tahoma" panose="020B0604030504040204" pitchFamily="34" charset="0"/>
              <a:cs typeface="Tahoma" panose="020B0604030504040204" pitchFamily="34" charset="0"/>
            </a:endParaRPr>
          </a:p>
          <a:p>
            <a:pPr marL="127007" indent="0">
              <a:buNone/>
            </a:pPr>
            <a:endParaRPr lang="en-GB" dirty="0">
              <a:latin typeface="Raleway" pitchFamily="2" charset="0"/>
              <a:ea typeface="Tahoma" panose="020B0604030504040204" pitchFamily="34" charset="0"/>
              <a:cs typeface="Tahoma" panose="020B0604030504040204" pitchFamily="34" charset="0"/>
              <a:hlinkClick r:id="rId5"/>
            </a:endParaRPr>
          </a:p>
          <a:p>
            <a:pPr marL="127007" indent="0">
              <a:buNone/>
            </a:pPr>
            <a:r>
              <a:rPr lang="en-US" dirty="0">
                <a:latin typeface="Raleway" pitchFamily="2" charset="0"/>
                <a:ea typeface="Tahoma" panose="020B0604030504040204" pitchFamily="34" charset="0"/>
                <a:cs typeface="Tahoma" panose="020B0604030504040204" pitchFamily="34" charset="0"/>
              </a:rPr>
              <a:t>www.isleofmangsc.com</a:t>
            </a:r>
          </a:p>
          <a:p>
            <a:pPr marL="127007" indent="0">
              <a:buNone/>
            </a:pPr>
            <a:endParaRPr lang="en-US" dirty="0">
              <a:latin typeface="Raleway" pitchFamily="2" charset="0"/>
              <a:ea typeface="Tahoma" panose="020B0604030504040204" pitchFamily="34" charset="0"/>
              <a:cs typeface="Tahoma" panose="020B0604030504040204" pitchFamily="34" charset="0"/>
            </a:endParaRPr>
          </a:p>
          <a:p>
            <a:pPr marL="127007" indent="0">
              <a:buNone/>
            </a:pPr>
            <a:endParaRPr lang="en-US" dirty="0">
              <a:latin typeface="Raleway" pitchFamily="2" charset="0"/>
              <a:ea typeface="Tahoma" panose="020B0604030504040204" pitchFamily="34" charset="0"/>
              <a:cs typeface="Tahoma" panose="020B0604030504040204" pitchFamily="34" charset="0"/>
            </a:endParaRPr>
          </a:p>
          <a:p>
            <a:pPr marL="127007" indent="0">
              <a:buNone/>
            </a:pPr>
            <a:r>
              <a:rPr lang="en-US" dirty="0">
                <a:latin typeface="Raleway" pitchFamily="2" charset="0"/>
                <a:ea typeface="Tahoma" panose="020B0604030504040204" pitchFamily="34" charset="0"/>
                <a:cs typeface="Tahoma" panose="020B0604030504040204" pitchFamily="34" charset="0"/>
              </a:rPr>
              <a:t>Isle of Man Gambling Supervision Commission</a:t>
            </a:r>
          </a:p>
        </p:txBody>
      </p:sp>
      <p:pic>
        <p:nvPicPr>
          <p:cNvPr id="27" name="Picture 26">
            <a:extLst>
              <a:ext uri="{FF2B5EF4-FFF2-40B4-BE49-F238E27FC236}">
                <a16:creationId xmlns:a16="http://schemas.microsoft.com/office/drawing/2014/main" id="{747D14B3-B105-CA71-76DB-C71B7D18BDEB}"/>
              </a:ext>
            </a:extLst>
          </p:cNvPr>
          <p:cNvPicPr>
            <a:picLocks noChangeAspect="1"/>
          </p:cNvPicPr>
          <p:nvPr/>
        </p:nvPicPr>
        <p:blipFill>
          <a:blip r:embed="rId6"/>
          <a:stretch>
            <a:fillRect/>
          </a:stretch>
        </p:blipFill>
        <p:spPr>
          <a:xfrm>
            <a:off x="11807958" y="4846376"/>
            <a:ext cx="2727990" cy="2737008"/>
          </a:xfrm>
          <a:prstGeom prst="rect">
            <a:avLst/>
          </a:prstGeom>
        </p:spPr>
      </p:pic>
      <p:pic>
        <p:nvPicPr>
          <p:cNvPr id="28" name="Picture 27" descr="A purple square with white letters on it&#10;&#10;Description automatically generated">
            <a:extLst>
              <a:ext uri="{FF2B5EF4-FFF2-40B4-BE49-F238E27FC236}">
                <a16:creationId xmlns:a16="http://schemas.microsoft.com/office/drawing/2014/main" id="{A8F84E4E-A084-6D84-8B0C-F48B16C187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58853" y="3009901"/>
            <a:ext cx="1826204" cy="1826204"/>
          </a:xfrm>
          <a:prstGeom prst="rect">
            <a:avLst/>
          </a:prstGeom>
        </p:spPr>
      </p:pic>
      <p:pic>
        <p:nvPicPr>
          <p:cNvPr id="29" name="Picture 28" descr="A purple square with a black and white envelope&#10;&#10;Description automatically generated">
            <a:extLst>
              <a:ext uri="{FF2B5EF4-FFF2-40B4-BE49-F238E27FC236}">
                <a16:creationId xmlns:a16="http://schemas.microsoft.com/office/drawing/2014/main" id="{1054E8E6-8857-79D1-26A9-5AA6B3E14B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5226" y="2983923"/>
            <a:ext cx="1826204" cy="1826204"/>
          </a:xfrm>
          <a:prstGeom prst="rect">
            <a:avLst/>
          </a:prstGeom>
        </p:spPr>
      </p:pic>
      <p:pic>
        <p:nvPicPr>
          <p:cNvPr id="30" name="Picture 29" descr="A purple square with a globe in the middle&#10;&#10;Description automatically generated">
            <a:extLst>
              <a:ext uri="{FF2B5EF4-FFF2-40B4-BE49-F238E27FC236}">
                <a16:creationId xmlns:a16="http://schemas.microsoft.com/office/drawing/2014/main" id="{E17639C6-1776-5CC2-2AE9-837C385C00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358" y="4783209"/>
            <a:ext cx="1855943" cy="1855943"/>
          </a:xfrm>
          <a:prstGeom prst="rect">
            <a:avLst/>
          </a:prstGeom>
        </p:spPr>
      </p:pic>
      <p:pic>
        <p:nvPicPr>
          <p:cNvPr id="31" name="Picture 30" descr="A purple square with white letters on it&#10;&#10;Description automatically generated">
            <a:extLst>
              <a:ext uri="{FF2B5EF4-FFF2-40B4-BE49-F238E27FC236}">
                <a16:creationId xmlns:a16="http://schemas.microsoft.com/office/drawing/2014/main" id="{B643052E-5166-573C-6546-D212F59213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225" y="6623469"/>
            <a:ext cx="1826204" cy="1826204"/>
          </a:xfrm>
          <a:prstGeom prst="rect">
            <a:avLst/>
          </a:prstGeom>
        </p:spPr>
      </p:pic>
      <p:pic>
        <p:nvPicPr>
          <p:cNvPr id="32" name="Picture 31" descr="A logo with text on it&#10;&#10;Description automatically generated">
            <a:extLst>
              <a:ext uri="{FF2B5EF4-FFF2-40B4-BE49-F238E27FC236}">
                <a16:creationId xmlns:a16="http://schemas.microsoft.com/office/drawing/2014/main" id="{F36DDBAA-49E2-E368-ACCE-871D3332E9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769" y="8978824"/>
            <a:ext cx="1266620" cy="923330"/>
          </a:xfrm>
          <a:prstGeom prst="rect">
            <a:avLst/>
          </a:prstGeom>
        </p:spPr>
      </p:pic>
    </p:spTree>
    <p:extLst>
      <p:ext uri="{BB962C8B-B14F-4D97-AF65-F5344CB8AC3E}">
        <p14:creationId xmlns:p14="http://schemas.microsoft.com/office/powerpoint/2010/main" val="2224469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5721E-4AF7-94AA-C604-D2BC42CC1AD4}"/>
              </a:ext>
            </a:extLst>
          </p:cNvPr>
          <p:cNvSpPr>
            <a:spLocks noGrp="1"/>
          </p:cNvSpPr>
          <p:nvPr>
            <p:ph type="sldNum" idx="12"/>
          </p:nvPr>
        </p:nvSpPr>
        <p:spPr/>
        <p:txBody>
          <a:bodyPr/>
          <a:lstStyle/>
          <a:p>
            <a:fld id="{00000000-1234-1234-1234-123412341234}" type="slidenum">
              <a:rPr lang="en" smtClean="0">
                <a:latin typeface="Tahoma" panose="020B0604030504040204" pitchFamily="34" charset="0"/>
                <a:ea typeface="Tahoma" panose="020B0604030504040204" pitchFamily="34" charset="0"/>
                <a:cs typeface="Tahoma" panose="020B0604030504040204" pitchFamily="34" charset="0"/>
              </a:rPr>
              <a:pPr/>
              <a:t>29</a:t>
            </a:fld>
            <a:endParaRPr lang="en"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8F1EEF00-270C-CF46-93A6-2B98F89B1DCE}"/>
              </a:ext>
            </a:extLst>
          </p:cNvPr>
          <p:cNvSpPr txBox="1"/>
          <p:nvPr/>
        </p:nvSpPr>
        <p:spPr>
          <a:xfrm>
            <a:off x="4316818" y="1784231"/>
            <a:ext cx="9654362" cy="1200329"/>
          </a:xfrm>
          <a:prstGeom prst="rect">
            <a:avLst/>
          </a:prstGeom>
          <a:noFill/>
        </p:spPr>
        <p:txBody>
          <a:bodyPr wrap="square">
            <a:spAutoFit/>
          </a:bodyPr>
          <a:lstStyle/>
          <a:p>
            <a:r>
              <a:rPr lang="en-GB" sz="3600" dirty="0">
                <a:latin typeface="Tahoma" panose="020B0604030504040204" pitchFamily="34" charset="0"/>
                <a:ea typeface="Tahoma" panose="020B0604030504040204" pitchFamily="34" charset="0"/>
                <a:cs typeface="Tahoma" panose="020B0604030504040204" pitchFamily="34" charset="0"/>
                <a:hlinkClick r:id="rId3"/>
              </a:rPr>
              <a:t>https://www.fiu.im/media/1228/sar-guidance-updated-june-2024.pdf</a:t>
            </a:r>
            <a:endParaRPr lang="en-GB" sz="36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C535441A-DB5D-DF6E-A004-E7A65C391751}"/>
              </a:ext>
            </a:extLst>
          </p:cNvPr>
          <p:cNvPicPr>
            <a:picLocks noChangeAspect="1"/>
          </p:cNvPicPr>
          <p:nvPr/>
        </p:nvPicPr>
        <p:blipFill rotWithShape="1">
          <a:blip r:embed="rId4"/>
          <a:srcRect l="1816" r="2066"/>
          <a:stretch/>
        </p:blipFill>
        <p:spPr>
          <a:xfrm>
            <a:off x="718790" y="480680"/>
            <a:ext cx="2716936" cy="3874357"/>
          </a:xfrm>
          <a:prstGeom prst="rect">
            <a:avLst/>
          </a:prstGeom>
        </p:spPr>
      </p:pic>
      <p:sp>
        <p:nvSpPr>
          <p:cNvPr id="7" name="TextBox 6">
            <a:extLst>
              <a:ext uri="{FF2B5EF4-FFF2-40B4-BE49-F238E27FC236}">
                <a16:creationId xmlns:a16="http://schemas.microsoft.com/office/drawing/2014/main" id="{10EF0076-68C2-82BE-379F-FD1CD8231752}"/>
              </a:ext>
            </a:extLst>
          </p:cNvPr>
          <p:cNvSpPr txBox="1"/>
          <p:nvPr/>
        </p:nvSpPr>
        <p:spPr>
          <a:xfrm>
            <a:off x="4316821" y="284492"/>
            <a:ext cx="9654362" cy="1569660"/>
          </a:xfrm>
          <a:prstGeom prst="rect">
            <a:avLst/>
          </a:prstGeom>
          <a:noFill/>
        </p:spPr>
        <p:txBody>
          <a:bodyPr wrap="square" rtlCol="0">
            <a:spAutoFit/>
          </a:bodyPr>
          <a:lstStyle/>
          <a:p>
            <a:r>
              <a:rPr lang="en-GB" sz="4800" b="1" dirty="0">
                <a:solidFill>
                  <a:srgbClr val="0070C0"/>
                </a:solidFill>
                <a:latin typeface="Tahoma" panose="020B0604030504040204" pitchFamily="34" charset="0"/>
                <a:ea typeface="Tahoma" panose="020B0604030504040204" pitchFamily="34" charset="0"/>
                <a:cs typeface="Tahoma" panose="020B0604030504040204" pitchFamily="34" charset="0"/>
              </a:rPr>
              <a:t>Guidance for making SARs to FIU (June 2024)</a:t>
            </a:r>
          </a:p>
        </p:txBody>
      </p:sp>
      <p:sp>
        <p:nvSpPr>
          <p:cNvPr id="9" name="TextBox 8">
            <a:hlinkClick r:id="rId5"/>
            <a:extLst>
              <a:ext uri="{FF2B5EF4-FFF2-40B4-BE49-F238E27FC236}">
                <a16:creationId xmlns:a16="http://schemas.microsoft.com/office/drawing/2014/main" id="{88014EFE-A44F-8E38-AB39-EF17B4219530}"/>
              </a:ext>
            </a:extLst>
          </p:cNvPr>
          <p:cNvSpPr txBox="1"/>
          <p:nvPr/>
        </p:nvSpPr>
        <p:spPr>
          <a:xfrm>
            <a:off x="4117340" y="6839144"/>
            <a:ext cx="10053314" cy="1200329"/>
          </a:xfrm>
          <a:prstGeom prst="rect">
            <a:avLst/>
          </a:prstGeom>
          <a:noFill/>
        </p:spPr>
        <p:txBody>
          <a:bodyPr wrap="square">
            <a:spAutoFit/>
          </a:bodyPr>
          <a:lstStyle/>
          <a:p>
            <a:r>
              <a:rPr lang="en-GB" sz="3600" u="sng" dirty="0">
                <a:latin typeface="Tahoma" panose="020B0604030504040204" pitchFamily="34" charset="0"/>
                <a:ea typeface="Tahoma" panose="020B0604030504040204" pitchFamily="34" charset="0"/>
                <a:cs typeface="Tahoma" panose="020B0604030504040204" pitchFamily="34" charset="0"/>
              </a:rPr>
              <a:t>https://www.fiu.im/media/1229/sar-good-practice-updated-june-2024.pdf</a:t>
            </a:r>
          </a:p>
        </p:txBody>
      </p:sp>
      <p:sp>
        <p:nvSpPr>
          <p:cNvPr id="10" name="TextBox 9">
            <a:extLst>
              <a:ext uri="{FF2B5EF4-FFF2-40B4-BE49-F238E27FC236}">
                <a16:creationId xmlns:a16="http://schemas.microsoft.com/office/drawing/2014/main" id="{01A29C0A-000D-F947-D10C-25FC568C2394}"/>
              </a:ext>
            </a:extLst>
          </p:cNvPr>
          <p:cNvSpPr txBox="1"/>
          <p:nvPr/>
        </p:nvSpPr>
        <p:spPr>
          <a:xfrm>
            <a:off x="4084861" y="5143500"/>
            <a:ext cx="9654362" cy="1569660"/>
          </a:xfrm>
          <a:prstGeom prst="rect">
            <a:avLst/>
          </a:prstGeom>
          <a:noFill/>
        </p:spPr>
        <p:txBody>
          <a:bodyPr wrap="square" rtlCol="0">
            <a:spAutoFit/>
          </a:bodyPr>
          <a:lstStyle/>
          <a:p>
            <a:r>
              <a:rPr lang="en-GB" sz="4800" b="1" dirty="0">
                <a:solidFill>
                  <a:srgbClr val="0070C0"/>
                </a:solidFill>
                <a:latin typeface="Tahoma" panose="020B0604030504040204" pitchFamily="34" charset="0"/>
                <a:ea typeface="Tahoma" panose="020B0604030504040204" pitchFamily="34" charset="0"/>
                <a:cs typeface="Tahoma" panose="020B0604030504040204" pitchFamily="34" charset="0"/>
              </a:rPr>
              <a:t>Good Practice for SARs and Consent to FIU (June 2024)</a:t>
            </a:r>
          </a:p>
        </p:txBody>
      </p:sp>
      <p:sp>
        <p:nvSpPr>
          <p:cNvPr id="12" name="TextBox 11">
            <a:extLst>
              <a:ext uri="{FF2B5EF4-FFF2-40B4-BE49-F238E27FC236}">
                <a16:creationId xmlns:a16="http://schemas.microsoft.com/office/drawing/2014/main" id="{70A1DD5E-ABD3-2341-226E-2B441B558FF2}"/>
              </a:ext>
            </a:extLst>
          </p:cNvPr>
          <p:cNvSpPr txBox="1"/>
          <p:nvPr/>
        </p:nvSpPr>
        <p:spPr>
          <a:xfrm>
            <a:off x="12889010" y="8421893"/>
            <a:ext cx="3535955" cy="1200329"/>
          </a:xfrm>
          <a:prstGeom prst="rect">
            <a:avLst/>
          </a:prstGeom>
          <a:noFill/>
        </p:spPr>
        <p:txBody>
          <a:bodyPr wrap="square">
            <a:spAutoFit/>
          </a:bodyPr>
          <a:lstStyle/>
          <a:p>
            <a:r>
              <a:rPr lang="en-GB" sz="3600" dirty="0">
                <a:latin typeface="Tahoma" panose="020B0604030504040204" pitchFamily="34" charset="0"/>
                <a:ea typeface="Tahoma" panose="020B0604030504040204" pitchFamily="34" charset="0"/>
                <a:cs typeface="Tahoma" panose="020B0604030504040204" pitchFamily="34" charset="0"/>
              </a:rPr>
              <a:t>https://www.fiu.im/</a:t>
            </a:r>
          </a:p>
        </p:txBody>
      </p:sp>
      <p:pic>
        <p:nvPicPr>
          <p:cNvPr id="14" name="Picture 13">
            <a:extLst>
              <a:ext uri="{FF2B5EF4-FFF2-40B4-BE49-F238E27FC236}">
                <a16:creationId xmlns:a16="http://schemas.microsoft.com/office/drawing/2014/main" id="{8993E0C3-0BC3-EFDE-C93A-8121F7B051C2}"/>
              </a:ext>
            </a:extLst>
          </p:cNvPr>
          <p:cNvPicPr>
            <a:picLocks noChangeAspect="1"/>
          </p:cNvPicPr>
          <p:nvPr/>
        </p:nvPicPr>
        <p:blipFill rotWithShape="1">
          <a:blip r:embed="rId6"/>
          <a:srcRect t="-1" r="1377" b="915"/>
          <a:stretch/>
        </p:blipFill>
        <p:spPr>
          <a:xfrm>
            <a:off x="745800" y="5143502"/>
            <a:ext cx="2736990" cy="3874357"/>
          </a:xfrm>
          <a:prstGeom prst="rect">
            <a:avLst/>
          </a:prstGeom>
        </p:spPr>
      </p:pic>
      <p:pic>
        <p:nvPicPr>
          <p:cNvPr id="16" name="Picture 15">
            <a:extLst>
              <a:ext uri="{FF2B5EF4-FFF2-40B4-BE49-F238E27FC236}">
                <a16:creationId xmlns:a16="http://schemas.microsoft.com/office/drawing/2014/main" id="{6FABA8E5-BA7D-6246-40BD-A6EEFBD5EB94}"/>
              </a:ext>
            </a:extLst>
          </p:cNvPr>
          <p:cNvPicPr>
            <a:picLocks noChangeAspect="1"/>
          </p:cNvPicPr>
          <p:nvPr/>
        </p:nvPicPr>
        <p:blipFill rotWithShape="1">
          <a:blip r:embed="rId7"/>
          <a:srcRect l="9982" r="8890"/>
          <a:stretch/>
        </p:blipFill>
        <p:spPr>
          <a:xfrm>
            <a:off x="12351126" y="8944849"/>
            <a:ext cx="3980328" cy="1342154"/>
          </a:xfrm>
          <a:prstGeom prst="rect">
            <a:avLst/>
          </a:prstGeom>
        </p:spPr>
      </p:pic>
      <p:pic>
        <p:nvPicPr>
          <p:cNvPr id="18" name="Picture 17">
            <a:extLst>
              <a:ext uri="{FF2B5EF4-FFF2-40B4-BE49-F238E27FC236}">
                <a16:creationId xmlns:a16="http://schemas.microsoft.com/office/drawing/2014/main" id="{D0978688-CCA5-C0F1-D2C9-1129BA32C5C3}"/>
              </a:ext>
            </a:extLst>
          </p:cNvPr>
          <p:cNvPicPr>
            <a:picLocks noChangeAspect="1"/>
          </p:cNvPicPr>
          <p:nvPr/>
        </p:nvPicPr>
        <p:blipFill>
          <a:blip r:embed="rId8"/>
          <a:stretch>
            <a:fillRect/>
          </a:stretch>
        </p:blipFill>
        <p:spPr>
          <a:xfrm>
            <a:off x="7715158" y="2919707"/>
            <a:ext cx="1798547" cy="1704504"/>
          </a:xfrm>
          <a:prstGeom prst="rect">
            <a:avLst/>
          </a:prstGeom>
        </p:spPr>
      </p:pic>
      <p:pic>
        <p:nvPicPr>
          <p:cNvPr id="22" name="Picture 21">
            <a:extLst>
              <a:ext uri="{FF2B5EF4-FFF2-40B4-BE49-F238E27FC236}">
                <a16:creationId xmlns:a16="http://schemas.microsoft.com/office/drawing/2014/main" id="{4199146F-5855-39EE-30BC-7FFD69131BD4}"/>
              </a:ext>
            </a:extLst>
          </p:cNvPr>
          <p:cNvPicPr>
            <a:picLocks noChangeAspect="1"/>
          </p:cNvPicPr>
          <p:nvPr/>
        </p:nvPicPr>
        <p:blipFill>
          <a:blip r:embed="rId9"/>
          <a:stretch>
            <a:fillRect/>
          </a:stretch>
        </p:blipFill>
        <p:spPr>
          <a:xfrm>
            <a:off x="7552765" y="8020661"/>
            <a:ext cx="1964705" cy="1848372"/>
          </a:xfrm>
          <a:prstGeom prst="rect">
            <a:avLst/>
          </a:prstGeom>
        </p:spPr>
      </p:pic>
      <p:pic>
        <p:nvPicPr>
          <p:cNvPr id="3" name="Picture 2" descr="A logo with text on it&#10;&#10;Description automatically generated">
            <a:extLst>
              <a:ext uri="{FF2B5EF4-FFF2-40B4-BE49-F238E27FC236}">
                <a16:creationId xmlns:a16="http://schemas.microsoft.com/office/drawing/2014/main" id="{745CD7ED-883B-5DE8-F516-7152095FD3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8769" y="8978824"/>
            <a:ext cx="1266620" cy="923330"/>
          </a:xfrm>
          <a:prstGeom prst="rect">
            <a:avLst/>
          </a:prstGeom>
        </p:spPr>
      </p:pic>
    </p:spTree>
    <p:extLst>
      <p:ext uri="{BB962C8B-B14F-4D97-AF65-F5344CB8AC3E}">
        <p14:creationId xmlns:p14="http://schemas.microsoft.com/office/powerpoint/2010/main" val="168241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42900"/>
            <a:ext cx="18288000" cy="10629900"/>
          </a:xfrm>
          <a:custGeom>
            <a:avLst/>
            <a:gdLst/>
            <a:ahLst/>
            <a:cxnLst/>
            <a:rect l="l" t="t" r="r" b="b"/>
            <a:pathLst>
              <a:path w="18288000" h="12961620">
                <a:moveTo>
                  <a:pt x="0" y="0"/>
                </a:moveTo>
                <a:lnTo>
                  <a:pt x="18288000" y="0"/>
                </a:lnTo>
                <a:lnTo>
                  <a:pt x="18288000" y="12961620"/>
                </a:lnTo>
                <a:lnTo>
                  <a:pt x="0" y="12961620"/>
                </a:lnTo>
                <a:lnTo>
                  <a:pt x="0" y="0"/>
                </a:lnTo>
                <a:close/>
              </a:path>
            </a:pathLst>
          </a:custGeom>
          <a:blipFill>
            <a:blip r:embed="rId3"/>
            <a:stretch>
              <a:fillRect t="-21935"/>
            </a:stretch>
          </a:blipFill>
        </p:spPr>
        <p:txBody>
          <a:bodyPr/>
          <a:lstStyle/>
          <a:p>
            <a:endParaRPr lang="en-GB" dirty="0"/>
          </a:p>
        </p:txBody>
      </p:sp>
      <p:sp>
        <p:nvSpPr>
          <p:cNvPr id="3" name="TextBox 3">
            <a:extLst>
              <a:ext uri="{FF2B5EF4-FFF2-40B4-BE49-F238E27FC236}">
                <a16:creationId xmlns:a16="http://schemas.microsoft.com/office/drawing/2014/main" id="{3BEC4C61-75B7-DCAF-2740-CFFDEB485B02}"/>
              </a:ext>
            </a:extLst>
          </p:cNvPr>
          <p:cNvSpPr txBox="1"/>
          <p:nvPr/>
        </p:nvSpPr>
        <p:spPr>
          <a:xfrm>
            <a:off x="2781762" y="6667500"/>
            <a:ext cx="12724475" cy="1231106"/>
          </a:xfrm>
          <a:prstGeom prst="rect">
            <a:avLst/>
          </a:prstGeom>
        </p:spPr>
        <p:txBody>
          <a:bodyPr wrap="square" lIns="0" tIns="0" rIns="0" bIns="0" rtlCol="0" anchor="t">
            <a:spAutoFit/>
          </a:bodyPr>
          <a:lstStyle/>
          <a:p>
            <a:pPr algn="ctr">
              <a:lnSpc>
                <a:spcPts val="9600"/>
              </a:lnSpc>
            </a:pPr>
            <a:r>
              <a:rPr lang="en-US" sz="8000" b="1" dirty="0">
                <a:solidFill>
                  <a:schemeClr val="accent4"/>
                </a:solidFill>
                <a:latin typeface="Tahoma Bold"/>
                <a:ea typeface="Tahoma Bold"/>
                <a:cs typeface="Tahoma Bold"/>
                <a:sym typeface="Tahoma Bold"/>
              </a:rPr>
              <a:t>SARs – An Overview</a:t>
            </a:r>
          </a:p>
        </p:txBody>
      </p:sp>
      <p:sp>
        <p:nvSpPr>
          <p:cNvPr id="4" name="TextBox 3">
            <a:extLst>
              <a:ext uri="{FF2B5EF4-FFF2-40B4-BE49-F238E27FC236}">
                <a16:creationId xmlns:a16="http://schemas.microsoft.com/office/drawing/2014/main" id="{54C53D96-DF00-9ACF-CC38-37000133301F}"/>
              </a:ext>
            </a:extLst>
          </p:cNvPr>
          <p:cNvSpPr txBox="1"/>
          <p:nvPr/>
        </p:nvSpPr>
        <p:spPr>
          <a:xfrm>
            <a:off x="2590800" y="7920141"/>
            <a:ext cx="12724475" cy="1065548"/>
          </a:xfrm>
          <a:prstGeom prst="rect">
            <a:avLst/>
          </a:prstGeom>
        </p:spPr>
        <p:txBody>
          <a:bodyPr wrap="square" lIns="0" tIns="0" rIns="0" bIns="0" rtlCol="0" anchor="t">
            <a:spAutoFit/>
          </a:bodyPr>
          <a:lstStyle/>
          <a:p>
            <a:pPr algn="ctr">
              <a:lnSpc>
                <a:spcPts val="9600"/>
              </a:lnSpc>
            </a:pPr>
            <a:r>
              <a:rPr lang="en-US" sz="4400" dirty="0">
                <a:solidFill>
                  <a:srgbClr val="E2C8D7"/>
                </a:solidFill>
                <a:latin typeface="Tahoma" panose="020B0604030504040204" pitchFamily="34" charset="0"/>
                <a:ea typeface="Tahoma" panose="020B0604030504040204" pitchFamily="34" charset="0"/>
                <a:cs typeface="Tahoma" panose="020B0604030504040204" pitchFamily="34" charset="0"/>
                <a:sym typeface="Tahoma Bold"/>
              </a:rPr>
              <a:t>Paul Skinner</a:t>
            </a:r>
          </a:p>
        </p:txBody>
      </p:sp>
    </p:spTree>
    <p:extLst>
      <p:ext uri="{BB962C8B-B14F-4D97-AF65-F5344CB8AC3E}">
        <p14:creationId xmlns:p14="http://schemas.microsoft.com/office/powerpoint/2010/main" val="342549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77009158-0B3A-B3C2-9820-6D55B072452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5" y="2057970"/>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3" name="TextBox 2">
            <a:extLst>
              <a:ext uri="{FF2B5EF4-FFF2-40B4-BE49-F238E27FC236}">
                <a16:creationId xmlns:a16="http://schemas.microsoft.com/office/drawing/2014/main" id="{D3662C35-1D6D-89C6-9078-68BAB82F5F35}"/>
              </a:ext>
            </a:extLst>
          </p:cNvPr>
          <p:cNvSpPr txBox="1"/>
          <p:nvPr/>
        </p:nvSpPr>
        <p:spPr>
          <a:xfrm>
            <a:off x="990600" y="1485900"/>
            <a:ext cx="9458968" cy="2554545"/>
          </a:xfrm>
          <a:prstGeom prst="rect">
            <a:avLst/>
          </a:prstGeom>
          <a:solidFill>
            <a:srgbClr val="E2C8D7"/>
          </a:solidFill>
          <a:ln w="76200">
            <a:solidFill>
              <a:schemeClr val="accent4"/>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GB" sz="3200" dirty="0">
                <a:latin typeface="Raleway" pitchFamily="2" charset="0"/>
              </a:rPr>
              <a:t>A </a:t>
            </a:r>
            <a:r>
              <a:rPr lang="en-GB" sz="3200" b="1" dirty="0">
                <a:latin typeface="Raleway" pitchFamily="2" charset="0"/>
              </a:rPr>
              <a:t>SAR</a:t>
            </a:r>
            <a:r>
              <a:rPr lang="en-GB" sz="3200" dirty="0">
                <a:latin typeface="Raleway" pitchFamily="2" charset="0"/>
              </a:rPr>
              <a:t> is a report made to the FIU informing it that certain activity </a:t>
            </a:r>
            <a:r>
              <a:rPr lang="en-GB" sz="3200" i="1" dirty="0">
                <a:latin typeface="Raleway" pitchFamily="2" charset="0"/>
              </a:rPr>
              <a:t>(usually, but not always, that of a customer or client) </a:t>
            </a:r>
            <a:r>
              <a:rPr lang="en-GB" sz="3200" dirty="0">
                <a:latin typeface="Raleway" pitchFamily="2" charset="0"/>
              </a:rPr>
              <a:t>causes knowledge or suspicion of money laundering, or belief or suspicion of terrorist financing. </a:t>
            </a:r>
            <a:endParaRPr lang="en-GB" sz="3200" dirty="0">
              <a:latin typeface="Raleway" pitchFamily="2"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5418EEE2-30E0-0308-4CCF-869F6C6F066C}"/>
              </a:ext>
            </a:extLst>
          </p:cNvPr>
          <p:cNvPicPr>
            <a:picLocks noChangeAspect="1"/>
          </p:cNvPicPr>
          <p:nvPr/>
        </p:nvPicPr>
        <p:blipFill>
          <a:blip r:embed="rId5"/>
          <a:stretch>
            <a:fillRect/>
          </a:stretch>
        </p:blipFill>
        <p:spPr>
          <a:xfrm>
            <a:off x="11049000" y="279782"/>
            <a:ext cx="3352800" cy="9727436"/>
          </a:xfrm>
          <a:prstGeom prst="rect">
            <a:avLst/>
          </a:prstGeom>
        </p:spPr>
      </p:pic>
      <p:sp>
        <p:nvSpPr>
          <p:cNvPr id="6" name="Arrow: Right 5">
            <a:extLst>
              <a:ext uri="{FF2B5EF4-FFF2-40B4-BE49-F238E27FC236}">
                <a16:creationId xmlns:a16="http://schemas.microsoft.com/office/drawing/2014/main" id="{9EFB5827-8269-E03D-1EFB-1B7DD462B849}"/>
              </a:ext>
            </a:extLst>
          </p:cNvPr>
          <p:cNvSpPr/>
          <p:nvPr/>
        </p:nvSpPr>
        <p:spPr>
          <a:xfrm flipH="1">
            <a:off x="14374906" y="7613387"/>
            <a:ext cx="2922491" cy="91440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B29E162-DDDD-0346-13C0-D14C8221555C}"/>
              </a:ext>
            </a:extLst>
          </p:cNvPr>
          <p:cNvSpPr txBox="1"/>
          <p:nvPr/>
        </p:nvSpPr>
        <p:spPr>
          <a:xfrm>
            <a:off x="1026459" y="4810605"/>
            <a:ext cx="9458968" cy="4524315"/>
          </a:xfrm>
          <a:prstGeom prst="rect">
            <a:avLst/>
          </a:prstGeom>
          <a:solidFill>
            <a:srgbClr val="E2C8D7"/>
          </a:solidFill>
          <a:ln w="76200">
            <a:solidFill>
              <a:schemeClr val="accent4"/>
            </a:solidFill>
          </a:ln>
        </p:spPr>
        <p:style>
          <a:lnRef idx="2">
            <a:schemeClr val="accent4"/>
          </a:lnRef>
          <a:fillRef idx="1">
            <a:schemeClr val="lt1"/>
          </a:fillRef>
          <a:effectRef idx="0">
            <a:schemeClr val="accent4"/>
          </a:effectRef>
          <a:fontRef idx="minor">
            <a:schemeClr val="dk1"/>
          </a:fontRef>
        </p:style>
        <p:txBody>
          <a:bodyPr wrap="square">
            <a:spAutoFit/>
          </a:bodyPr>
          <a:lstStyle/>
          <a:p>
            <a:pPr lvl="1"/>
            <a:r>
              <a:rPr lang="en-GB" sz="3200" dirty="0">
                <a:latin typeface="Raleway" pitchFamily="2" charset="0"/>
              </a:rPr>
              <a:t>Persons conducting business in the regulated sector are </a:t>
            </a:r>
            <a:r>
              <a:rPr lang="en-GB" sz="3200" b="1" dirty="0">
                <a:latin typeface="Raleway" pitchFamily="2" charset="0"/>
              </a:rPr>
              <a:t>required under POCA and ATCA to submit SARs in </a:t>
            </a:r>
            <a:r>
              <a:rPr lang="en-GB" sz="3200" dirty="0">
                <a:latin typeface="Raleway" pitchFamily="2" charset="0"/>
              </a:rPr>
              <a:t>respect of information that comes to them in the course of their business, if they know or suspect, or have </a:t>
            </a:r>
            <a:r>
              <a:rPr lang="en-GB" sz="3200" b="1" dirty="0">
                <a:latin typeface="Raleway" pitchFamily="2" charset="0"/>
              </a:rPr>
              <a:t>reasonable grounds </a:t>
            </a:r>
            <a:r>
              <a:rPr lang="en-GB" sz="3200" dirty="0">
                <a:latin typeface="Raleway" pitchFamily="2" charset="0"/>
              </a:rPr>
              <a:t>for knowing or suspecting, that a person is engaged in (or attempting) </a:t>
            </a:r>
            <a:r>
              <a:rPr lang="en-GB" sz="3200" b="1" dirty="0">
                <a:latin typeface="Raleway" pitchFamily="2" charset="0"/>
              </a:rPr>
              <a:t>money laundering</a:t>
            </a:r>
            <a:r>
              <a:rPr lang="en-GB" sz="3200" dirty="0">
                <a:latin typeface="Raleway" pitchFamily="2" charset="0"/>
              </a:rPr>
              <a:t>, </a:t>
            </a:r>
            <a:r>
              <a:rPr lang="en-GB" sz="3200" b="1" dirty="0">
                <a:latin typeface="Raleway" pitchFamily="2" charset="0"/>
              </a:rPr>
              <a:t>terrorist financing </a:t>
            </a:r>
            <a:r>
              <a:rPr lang="en-GB" sz="3200" dirty="0">
                <a:latin typeface="Raleway" pitchFamily="2" charset="0"/>
              </a:rPr>
              <a:t>or </a:t>
            </a:r>
            <a:r>
              <a:rPr lang="en-GB" sz="3200" b="1" dirty="0">
                <a:latin typeface="Raleway" pitchFamily="2" charset="0"/>
              </a:rPr>
              <a:t>proliferation financing</a:t>
            </a:r>
            <a:r>
              <a:rPr lang="en-GB" sz="3200" dirty="0">
                <a:latin typeface="Raleway" pitchFamily="2" charset="0"/>
              </a:rPr>
              <a:t>. </a:t>
            </a:r>
          </a:p>
        </p:txBody>
      </p:sp>
      <p:sp>
        <p:nvSpPr>
          <p:cNvPr id="2" name="TextBox 3">
            <a:extLst>
              <a:ext uri="{FF2B5EF4-FFF2-40B4-BE49-F238E27FC236}">
                <a16:creationId xmlns:a16="http://schemas.microsoft.com/office/drawing/2014/main" id="{059645D6-06F1-1ADB-8442-F1398A608357}"/>
              </a:ext>
            </a:extLst>
          </p:cNvPr>
          <p:cNvSpPr txBox="1"/>
          <p:nvPr/>
        </p:nvSpPr>
        <p:spPr>
          <a:xfrm>
            <a:off x="2781762" y="131977"/>
            <a:ext cx="12724475" cy="1112933"/>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What &amp; Why</a:t>
            </a:r>
          </a:p>
        </p:txBody>
      </p:sp>
    </p:spTree>
    <p:extLst>
      <p:ext uri="{BB962C8B-B14F-4D97-AF65-F5344CB8AC3E}">
        <p14:creationId xmlns:p14="http://schemas.microsoft.com/office/powerpoint/2010/main" val="180599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77009158-0B3A-B3C2-9820-6D55B0724528}"/>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5" y="2057970"/>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3" name="TextBox 2">
            <a:extLst>
              <a:ext uri="{FF2B5EF4-FFF2-40B4-BE49-F238E27FC236}">
                <a16:creationId xmlns:a16="http://schemas.microsoft.com/office/drawing/2014/main" id="{D3662C35-1D6D-89C6-9078-68BAB82F5F35}"/>
              </a:ext>
            </a:extLst>
          </p:cNvPr>
          <p:cNvSpPr txBox="1"/>
          <p:nvPr/>
        </p:nvSpPr>
        <p:spPr>
          <a:xfrm>
            <a:off x="1000760" y="2057970"/>
            <a:ext cx="9458968" cy="6986528"/>
          </a:xfrm>
          <a:prstGeom prst="rect">
            <a:avLst/>
          </a:prstGeom>
          <a:solidFill>
            <a:srgbClr val="E2C8D7"/>
          </a:solidFill>
          <a:ln w="76200">
            <a:solidFill>
              <a:schemeClr val="accent4"/>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GB" sz="3200" dirty="0"/>
              <a:t>No further withdrawals or deposits should be allowed until satisfactory EDD is carried out. Further gaming activity should only be permitted to continue for a period of 7 days for high risk or in the event of any unusual activity provided that the activity is monitored. </a:t>
            </a:r>
          </a:p>
          <a:p>
            <a:endParaRPr lang="en-GB" sz="3200" dirty="0"/>
          </a:p>
          <a:p>
            <a:r>
              <a:rPr lang="en-GB" sz="3200" dirty="0"/>
              <a:t>This should allow the customer a reasonable amount of time to complete the EDD process, including, where necessary, the customer providing additional information or verification. </a:t>
            </a:r>
          </a:p>
          <a:p>
            <a:endParaRPr lang="en-GB" sz="3200" dirty="0"/>
          </a:p>
          <a:p>
            <a:r>
              <a:rPr lang="en-GB" sz="3200" dirty="0"/>
              <a:t>If satisfactory EDD is not completed within 7 days or where the activity is suspicious, the account should be locked. </a:t>
            </a:r>
            <a:endParaRPr lang="en-GB" sz="3200" dirty="0">
              <a:latin typeface="Raleway" pitchFamily="2"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5418EEE2-30E0-0308-4CCF-869F6C6F066C}"/>
              </a:ext>
            </a:extLst>
          </p:cNvPr>
          <p:cNvPicPr>
            <a:picLocks noChangeAspect="1"/>
          </p:cNvPicPr>
          <p:nvPr/>
        </p:nvPicPr>
        <p:blipFill>
          <a:blip r:embed="rId5"/>
          <a:stretch>
            <a:fillRect/>
          </a:stretch>
        </p:blipFill>
        <p:spPr>
          <a:xfrm>
            <a:off x="11049000" y="279782"/>
            <a:ext cx="3352800" cy="9727436"/>
          </a:xfrm>
          <a:prstGeom prst="rect">
            <a:avLst/>
          </a:prstGeom>
        </p:spPr>
      </p:pic>
      <p:sp>
        <p:nvSpPr>
          <p:cNvPr id="6" name="Arrow: Right 5">
            <a:extLst>
              <a:ext uri="{FF2B5EF4-FFF2-40B4-BE49-F238E27FC236}">
                <a16:creationId xmlns:a16="http://schemas.microsoft.com/office/drawing/2014/main" id="{9EFB5827-8269-E03D-1EFB-1B7DD462B849}"/>
              </a:ext>
            </a:extLst>
          </p:cNvPr>
          <p:cNvSpPr/>
          <p:nvPr/>
        </p:nvSpPr>
        <p:spPr>
          <a:xfrm flipH="1">
            <a:off x="14374906" y="7613387"/>
            <a:ext cx="2922491" cy="91440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TextBox 3">
            <a:extLst>
              <a:ext uri="{FF2B5EF4-FFF2-40B4-BE49-F238E27FC236}">
                <a16:creationId xmlns:a16="http://schemas.microsoft.com/office/drawing/2014/main" id="{C433BDE4-BA8E-8C69-4B62-408B12B0F81E}"/>
              </a:ext>
            </a:extLst>
          </p:cNvPr>
          <p:cNvSpPr txBox="1"/>
          <p:nvPr/>
        </p:nvSpPr>
        <p:spPr>
          <a:xfrm>
            <a:off x="2781762" y="131977"/>
            <a:ext cx="12724475" cy="1231106"/>
          </a:xfrm>
          <a:prstGeom prst="rect">
            <a:avLst/>
          </a:prstGeom>
        </p:spPr>
        <p:txBody>
          <a:bodyPr wrap="square" lIns="0" tIns="0" rIns="0" bIns="0" rtlCol="0" anchor="t">
            <a:spAutoFit/>
          </a:bodyPr>
          <a:lstStyle/>
          <a:p>
            <a:pPr algn="ctr">
              <a:lnSpc>
                <a:spcPts val="9600"/>
              </a:lnSpc>
            </a:pPr>
            <a:r>
              <a:rPr lang="en-US" sz="8000" b="1" dirty="0">
                <a:solidFill>
                  <a:schemeClr val="accent4"/>
                </a:solidFill>
                <a:latin typeface="Tahoma Bold"/>
                <a:ea typeface="Tahoma Bold"/>
                <a:cs typeface="Tahoma Bold"/>
                <a:sym typeface="Tahoma Bold"/>
              </a:rPr>
              <a:t>Suspicious / Unusual</a:t>
            </a:r>
          </a:p>
        </p:txBody>
      </p:sp>
    </p:spTree>
    <p:extLst>
      <p:ext uri="{BB962C8B-B14F-4D97-AF65-F5344CB8AC3E}">
        <p14:creationId xmlns:p14="http://schemas.microsoft.com/office/powerpoint/2010/main" val="357623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text on it&#10;&#10;Description automatically generated">
            <a:extLst>
              <a:ext uri="{FF2B5EF4-FFF2-40B4-BE49-F238E27FC236}">
                <a16:creationId xmlns:a16="http://schemas.microsoft.com/office/drawing/2014/main" id="{2F8453AA-0235-6203-078D-460793F8C2AA}"/>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5" y="2057970"/>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2781762" y="131977"/>
            <a:ext cx="12724475" cy="1231106"/>
          </a:xfrm>
          <a:prstGeom prst="rect">
            <a:avLst/>
          </a:prstGeom>
        </p:spPr>
        <p:txBody>
          <a:bodyPr wrap="square" lIns="0" tIns="0" rIns="0" bIns="0" rtlCol="0" anchor="t">
            <a:spAutoFit/>
          </a:bodyPr>
          <a:lstStyle/>
          <a:p>
            <a:pPr algn="ctr">
              <a:lnSpc>
                <a:spcPts val="9600"/>
              </a:lnSpc>
            </a:pPr>
            <a:r>
              <a:rPr lang="en-US" sz="8000" b="1" dirty="0">
                <a:solidFill>
                  <a:schemeClr val="accent4"/>
                </a:solidFill>
                <a:latin typeface="Tahoma Bold"/>
                <a:ea typeface="Tahoma Bold"/>
                <a:cs typeface="Tahoma Bold"/>
                <a:sym typeface="Tahoma Bold"/>
              </a:rPr>
              <a:t>FIU Stats</a:t>
            </a:r>
          </a:p>
        </p:txBody>
      </p:sp>
      <p:sp>
        <p:nvSpPr>
          <p:cNvPr id="21" name="TextBox 20">
            <a:extLst>
              <a:ext uri="{FF2B5EF4-FFF2-40B4-BE49-F238E27FC236}">
                <a16:creationId xmlns:a16="http://schemas.microsoft.com/office/drawing/2014/main" id="{1CD5A025-6B4A-AA49-089E-8975BC487016}"/>
              </a:ext>
            </a:extLst>
          </p:cNvPr>
          <p:cNvSpPr txBox="1"/>
          <p:nvPr/>
        </p:nvSpPr>
        <p:spPr>
          <a:xfrm>
            <a:off x="1219200" y="2400300"/>
            <a:ext cx="13563600" cy="1754326"/>
          </a:xfrm>
          <a:prstGeom prst="rect">
            <a:avLst/>
          </a:prstGeom>
          <a:noFill/>
        </p:spPr>
        <p:txBody>
          <a:bodyPr wrap="square">
            <a:spAutoFit/>
          </a:bodyPr>
          <a:lstStyle/>
          <a:p>
            <a:r>
              <a:rPr lang="en-GB" sz="3600" dirty="0">
                <a:latin typeface="Raleway" pitchFamily="2" charset="0"/>
                <a:ea typeface="Tahoma" panose="020B0604030504040204" pitchFamily="34" charset="0"/>
                <a:cs typeface="Tahoma" panose="020B0604030504040204" pitchFamily="34" charset="0"/>
              </a:rPr>
              <a:t>In Q2 of 2024, the FIU received 26 reports from the gaming sector, a </a:t>
            </a:r>
            <a:r>
              <a:rPr lang="en-GB" sz="3600" b="1" dirty="0">
                <a:latin typeface="Raleway" pitchFamily="2" charset="0"/>
                <a:ea typeface="Tahoma" panose="020B0604030504040204" pitchFamily="34" charset="0"/>
                <a:cs typeface="Tahoma" panose="020B0604030504040204" pitchFamily="34" charset="0"/>
              </a:rPr>
              <a:t>decrease of 91.56% </a:t>
            </a:r>
            <a:r>
              <a:rPr lang="en-GB" sz="3600" dirty="0">
                <a:latin typeface="Raleway" pitchFamily="2" charset="0"/>
                <a:ea typeface="Tahoma" panose="020B0604030504040204" pitchFamily="34" charset="0"/>
                <a:cs typeface="Tahoma" panose="020B0604030504040204" pitchFamily="34" charset="0"/>
              </a:rPr>
              <a:t>from Q1. These used to be from </a:t>
            </a:r>
            <a:r>
              <a:rPr lang="en-GB" sz="3600" b="1" dirty="0">
                <a:latin typeface="Raleway" pitchFamily="2" charset="0"/>
                <a:ea typeface="Tahoma" panose="020B0604030504040204" pitchFamily="34" charset="0"/>
                <a:cs typeface="Tahoma" panose="020B0604030504040204" pitchFamily="34" charset="0"/>
              </a:rPr>
              <a:t>only 1 entity</a:t>
            </a:r>
            <a:r>
              <a:rPr lang="en-GB" sz="3600" dirty="0">
                <a:latin typeface="Raleway" pitchFamily="2" charset="0"/>
                <a:ea typeface="Tahoma" panose="020B0604030504040204" pitchFamily="34" charset="0"/>
                <a:cs typeface="Tahoma" panose="020B0604030504040204" pitchFamily="34" charset="0"/>
              </a:rPr>
              <a:t>.</a:t>
            </a:r>
          </a:p>
        </p:txBody>
      </p:sp>
      <p:sp>
        <p:nvSpPr>
          <p:cNvPr id="22" name="TextBox 21">
            <a:extLst>
              <a:ext uri="{FF2B5EF4-FFF2-40B4-BE49-F238E27FC236}">
                <a16:creationId xmlns:a16="http://schemas.microsoft.com/office/drawing/2014/main" id="{4C6962CF-858E-004F-1492-3A1BA35D5F8E}"/>
              </a:ext>
            </a:extLst>
          </p:cNvPr>
          <p:cNvSpPr txBox="1"/>
          <p:nvPr/>
        </p:nvSpPr>
        <p:spPr>
          <a:xfrm>
            <a:off x="1219200" y="4522738"/>
            <a:ext cx="13563600" cy="2862322"/>
          </a:xfrm>
          <a:prstGeom prst="rect">
            <a:avLst/>
          </a:prstGeom>
          <a:noFill/>
        </p:spPr>
        <p:txBody>
          <a:bodyPr wrap="square">
            <a:spAutoFit/>
          </a:bodyPr>
          <a:lstStyle/>
          <a:p>
            <a:r>
              <a:rPr lang="en-GB" sz="3600" dirty="0">
                <a:latin typeface="Raleway" pitchFamily="2" charset="0"/>
                <a:ea typeface="Tahoma" panose="020B0604030504040204" pitchFamily="34" charset="0"/>
                <a:cs typeface="Tahoma" panose="020B0604030504040204" pitchFamily="34" charset="0"/>
              </a:rPr>
              <a:t>For the majority of reports made, the suspected predicate offence was unknown (65.38%). </a:t>
            </a:r>
          </a:p>
          <a:p>
            <a:endParaRPr lang="en-GB" sz="3600" dirty="0">
              <a:latin typeface="Raleway" pitchFamily="2" charset="0"/>
              <a:ea typeface="Tahoma" panose="020B0604030504040204" pitchFamily="34" charset="0"/>
              <a:cs typeface="Tahoma" panose="020B0604030504040204" pitchFamily="34" charset="0"/>
            </a:endParaRPr>
          </a:p>
          <a:p>
            <a:r>
              <a:rPr lang="en-GB" sz="3600" dirty="0">
                <a:latin typeface="Raleway" pitchFamily="2" charset="0"/>
                <a:ea typeface="Tahoma" panose="020B0604030504040204" pitchFamily="34" charset="0"/>
                <a:cs typeface="Tahoma" panose="020B0604030504040204" pitchFamily="34" charset="0"/>
              </a:rPr>
              <a:t>This was followed by fraud (26.92%), drug trafficking (3.85%), and organised criminal activity (3.85%). </a:t>
            </a:r>
          </a:p>
        </p:txBody>
      </p:sp>
      <p:sp>
        <p:nvSpPr>
          <p:cNvPr id="24" name="TextBox 23">
            <a:extLst>
              <a:ext uri="{FF2B5EF4-FFF2-40B4-BE49-F238E27FC236}">
                <a16:creationId xmlns:a16="http://schemas.microsoft.com/office/drawing/2014/main" id="{E70FBD59-29BF-29F3-7DBD-9DBC75C28D94}"/>
              </a:ext>
            </a:extLst>
          </p:cNvPr>
          <p:cNvSpPr txBox="1"/>
          <p:nvPr/>
        </p:nvSpPr>
        <p:spPr>
          <a:xfrm>
            <a:off x="1219200" y="7919357"/>
            <a:ext cx="13563600" cy="1200329"/>
          </a:xfrm>
          <a:prstGeom prst="rect">
            <a:avLst/>
          </a:prstGeom>
          <a:noFill/>
        </p:spPr>
        <p:txBody>
          <a:bodyPr wrap="square">
            <a:spAutoFit/>
          </a:bodyPr>
          <a:lstStyle/>
          <a:p>
            <a:r>
              <a:rPr lang="en-GB" sz="3600" dirty="0">
                <a:latin typeface="Raleway" pitchFamily="2" charset="0"/>
                <a:ea typeface="Tahoma" panose="020B0604030504040204" pitchFamily="34" charset="0"/>
                <a:cs typeface="Tahoma" panose="020B0604030504040204" pitchFamily="34" charset="0"/>
              </a:rPr>
              <a:t>No reports received from the sector suspected criminality that occurred within the Isle of Man. </a:t>
            </a:r>
          </a:p>
        </p:txBody>
      </p:sp>
    </p:spTree>
    <p:extLst>
      <p:ext uri="{BB962C8B-B14F-4D97-AF65-F5344CB8AC3E}">
        <p14:creationId xmlns:p14="http://schemas.microsoft.com/office/powerpoint/2010/main" val="3328733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7668" y="1721359"/>
            <a:ext cx="6648629" cy="786212"/>
          </a:xfrm>
          <a:prstGeom prst="rect">
            <a:avLst/>
          </a:prstGeom>
          <a:solidFill>
            <a:srgbClr val="D6C1CF"/>
          </a:solidFill>
          <a:ln>
            <a:solidFill>
              <a:srgbClr val="7D5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1" dirty="0">
                <a:solidFill>
                  <a:schemeClr val="tx1"/>
                </a:solidFill>
                <a:latin typeface="Tahoma" panose="020B0604030504040204" pitchFamily="34" charset="0"/>
                <a:ea typeface="Tahoma" panose="020B0604030504040204" pitchFamily="34" charset="0"/>
                <a:cs typeface="Tahoma" panose="020B0604030504040204" pitchFamily="34" charset="0"/>
              </a:rPr>
              <a:t>INTERNAL</a:t>
            </a:r>
          </a:p>
        </p:txBody>
      </p:sp>
      <p:sp>
        <p:nvSpPr>
          <p:cNvPr id="7" name="Rectangle 6"/>
          <p:cNvSpPr/>
          <p:nvPr/>
        </p:nvSpPr>
        <p:spPr>
          <a:xfrm>
            <a:off x="10555817" y="1686730"/>
            <a:ext cx="6648629" cy="786212"/>
          </a:xfrm>
          <a:prstGeom prst="rect">
            <a:avLst/>
          </a:prstGeom>
          <a:solidFill>
            <a:srgbClr val="7D536F"/>
          </a:solidFill>
          <a:ln>
            <a:solidFill>
              <a:srgbClr val="D6C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1" dirty="0">
                <a:solidFill>
                  <a:schemeClr val="bg1"/>
                </a:solidFill>
                <a:latin typeface="Tahoma" panose="020B0604030504040204" pitchFamily="34" charset="0"/>
                <a:ea typeface="Tahoma" panose="020B0604030504040204" pitchFamily="34" charset="0"/>
                <a:cs typeface="Tahoma" panose="020B0604030504040204" pitchFamily="34" charset="0"/>
              </a:rPr>
              <a:t>EXTERNAL</a:t>
            </a:r>
            <a:r>
              <a:rPr lang="en-GB" sz="400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grpSp>
        <p:nvGrpSpPr>
          <p:cNvPr id="3" name="Group 2">
            <a:extLst>
              <a:ext uri="{FF2B5EF4-FFF2-40B4-BE49-F238E27FC236}">
                <a16:creationId xmlns:a16="http://schemas.microsoft.com/office/drawing/2014/main" id="{9C31EEE4-F668-2E5B-5908-1E86DEE606E5}"/>
              </a:ext>
            </a:extLst>
          </p:cNvPr>
          <p:cNvGrpSpPr/>
          <p:nvPr/>
        </p:nvGrpSpPr>
        <p:grpSpPr>
          <a:xfrm>
            <a:off x="3336924" y="3177966"/>
            <a:ext cx="11243964" cy="6461334"/>
            <a:chOff x="1698315" y="1420030"/>
            <a:chExt cx="5621982" cy="3230667"/>
          </a:xfrm>
        </p:grpSpPr>
        <p:cxnSp>
          <p:nvCxnSpPr>
            <p:cNvPr id="23" name="Straight Connector 22"/>
            <p:cNvCxnSpPr/>
            <p:nvPr/>
          </p:nvCxnSpPr>
          <p:spPr>
            <a:xfrm>
              <a:off x="2208319" y="2384460"/>
              <a:ext cx="485401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08319" y="3083880"/>
              <a:ext cx="485401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08318" y="3748359"/>
              <a:ext cx="485401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08318" y="4419960"/>
              <a:ext cx="485401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2141377" y="1665372"/>
              <a:ext cx="445920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4880" y="1420030"/>
              <a:ext cx="2324456" cy="461473"/>
            </a:xfrm>
            <a:prstGeom prst="rect">
              <a:avLst/>
            </a:prstGeom>
            <a:solidFill>
              <a:schemeClr val="bg1">
                <a:lumMod val="95000"/>
              </a:schemeClr>
            </a:solidFill>
            <a:ln>
              <a:solidFill>
                <a:srgbClr val="7E6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ahoma" panose="020B0604030504040204" pitchFamily="34" charset="0"/>
                  <a:ea typeface="Tahoma" panose="020B0604030504040204" pitchFamily="34" charset="0"/>
                  <a:cs typeface="Tahoma" panose="020B0604030504040204" pitchFamily="34" charset="0"/>
                </a:rPr>
                <a:t>Q1 2023</a:t>
              </a:r>
            </a:p>
          </p:txBody>
        </p:sp>
        <p:sp>
          <p:nvSpPr>
            <p:cNvPr id="14" name="Rectangle 13"/>
            <p:cNvSpPr/>
            <p:nvPr/>
          </p:nvSpPr>
          <p:spPr>
            <a:xfrm>
              <a:off x="3354880" y="2153724"/>
              <a:ext cx="2324456" cy="461473"/>
            </a:xfrm>
            <a:prstGeom prst="rect">
              <a:avLst/>
            </a:prstGeom>
            <a:solidFill>
              <a:schemeClr val="bg1">
                <a:lumMod val="95000"/>
              </a:schemeClr>
            </a:solidFill>
            <a:ln>
              <a:solidFill>
                <a:srgbClr val="7E6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ahoma" panose="020B0604030504040204" pitchFamily="34" charset="0"/>
                  <a:ea typeface="Tahoma" panose="020B0604030504040204" pitchFamily="34" charset="0"/>
                  <a:cs typeface="Tahoma" panose="020B0604030504040204" pitchFamily="34" charset="0"/>
                </a:rPr>
                <a:t>Q2 2023</a:t>
              </a:r>
            </a:p>
          </p:txBody>
        </p:sp>
        <p:sp>
          <p:nvSpPr>
            <p:cNvPr id="15" name="Rectangle 14"/>
            <p:cNvSpPr/>
            <p:nvPr/>
          </p:nvSpPr>
          <p:spPr>
            <a:xfrm>
              <a:off x="3354880" y="2846022"/>
              <a:ext cx="2324456" cy="461473"/>
            </a:xfrm>
            <a:prstGeom prst="rect">
              <a:avLst/>
            </a:prstGeom>
            <a:solidFill>
              <a:schemeClr val="bg1">
                <a:lumMod val="95000"/>
              </a:schemeClr>
            </a:solidFill>
            <a:ln>
              <a:solidFill>
                <a:srgbClr val="7E6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ahoma" panose="020B0604030504040204" pitchFamily="34" charset="0"/>
                  <a:ea typeface="Tahoma" panose="020B0604030504040204" pitchFamily="34" charset="0"/>
                  <a:cs typeface="Tahoma" panose="020B0604030504040204" pitchFamily="34" charset="0"/>
                </a:rPr>
                <a:t>Q3 2023</a:t>
              </a:r>
            </a:p>
          </p:txBody>
        </p:sp>
        <p:sp>
          <p:nvSpPr>
            <p:cNvPr id="16" name="Rectangle 15"/>
            <p:cNvSpPr/>
            <p:nvPr/>
          </p:nvSpPr>
          <p:spPr>
            <a:xfrm>
              <a:off x="3354880" y="3517623"/>
              <a:ext cx="2324456" cy="461473"/>
            </a:xfrm>
            <a:prstGeom prst="rect">
              <a:avLst/>
            </a:prstGeom>
            <a:solidFill>
              <a:schemeClr val="bg1">
                <a:lumMod val="95000"/>
              </a:schemeClr>
            </a:solidFill>
            <a:ln>
              <a:solidFill>
                <a:srgbClr val="7E6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ahoma" panose="020B0604030504040204" pitchFamily="34" charset="0"/>
                  <a:ea typeface="Tahoma" panose="020B0604030504040204" pitchFamily="34" charset="0"/>
                  <a:cs typeface="Tahoma" panose="020B0604030504040204" pitchFamily="34" charset="0"/>
                </a:rPr>
                <a:t>Q4 2023</a:t>
              </a:r>
            </a:p>
          </p:txBody>
        </p:sp>
        <p:sp>
          <p:nvSpPr>
            <p:cNvPr id="17" name="Rectangle 16"/>
            <p:cNvSpPr/>
            <p:nvPr/>
          </p:nvSpPr>
          <p:spPr>
            <a:xfrm>
              <a:off x="3354880" y="4189224"/>
              <a:ext cx="2324456" cy="461473"/>
            </a:xfrm>
            <a:prstGeom prst="rect">
              <a:avLst/>
            </a:prstGeom>
            <a:solidFill>
              <a:schemeClr val="bg1">
                <a:lumMod val="95000"/>
              </a:schemeClr>
            </a:solidFill>
            <a:ln>
              <a:solidFill>
                <a:srgbClr val="7E6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ahoma" panose="020B0604030504040204" pitchFamily="34" charset="0"/>
                  <a:ea typeface="Tahoma" panose="020B0604030504040204" pitchFamily="34" charset="0"/>
                  <a:cs typeface="Tahoma" panose="020B0604030504040204" pitchFamily="34" charset="0"/>
                </a:rPr>
                <a:t>Q1 2024</a:t>
              </a:r>
            </a:p>
          </p:txBody>
        </p:sp>
        <p:sp>
          <p:nvSpPr>
            <p:cNvPr id="22" name="Oval 21"/>
            <p:cNvSpPr/>
            <p:nvPr/>
          </p:nvSpPr>
          <p:spPr>
            <a:xfrm>
              <a:off x="1698315" y="1471643"/>
              <a:ext cx="700756" cy="382073"/>
            </a:xfrm>
            <a:prstGeom prst="ellipse">
              <a:avLst/>
            </a:prstGeom>
            <a:solidFill>
              <a:srgbClr val="D6C1CF"/>
            </a:solidFill>
            <a:ln>
              <a:solidFill>
                <a:srgbClr val="7D5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27" name="Oval 26"/>
            <p:cNvSpPr/>
            <p:nvPr/>
          </p:nvSpPr>
          <p:spPr>
            <a:xfrm>
              <a:off x="1704118" y="2193423"/>
              <a:ext cx="700756" cy="382073"/>
            </a:xfrm>
            <a:prstGeom prst="ellipse">
              <a:avLst/>
            </a:prstGeom>
            <a:solidFill>
              <a:srgbClr val="D6C1CF"/>
            </a:solidFill>
            <a:ln>
              <a:solidFill>
                <a:srgbClr val="7D5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28" name="Oval 27"/>
            <p:cNvSpPr/>
            <p:nvPr/>
          </p:nvSpPr>
          <p:spPr>
            <a:xfrm>
              <a:off x="1698315" y="2901723"/>
              <a:ext cx="700756" cy="382073"/>
            </a:xfrm>
            <a:prstGeom prst="ellipse">
              <a:avLst/>
            </a:prstGeom>
            <a:solidFill>
              <a:srgbClr val="D6C1CF"/>
            </a:solidFill>
            <a:ln>
              <a:solidFill>
                <a:srgbClr val="7D5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ahoma" panose="020B0604030504040204" pitchFamily="34" charset="0"/>
                  <a:ea typeface="Tahoma" panose="020B0604030504040204" pitchFamily="34" charset="0"/>
                  <a:cs typeface="Tahoma" panose="020B0604030504040204" pitchFamily="34" charset="0"/>
                </a:rPr>
                <a:t>2</a:t>
              </a:r>
            </a:p>
          </p:txBody>
        </p:sp>
        <p:sp>
          <p:nvSpPr>
            <p:cNvPr id="29" name="Oval 28"/>
            <p:cNvSpPr/>
            <p:nvPr/>
          </p:nvSpPr>
          <p:spPr>
            <a:xfrm>
              <a:off x="1704116" y="3564444"/>
              <a:ext cx="700756" cy="382073"/>
            </a:xfrm>
            <a:prstGeom prst="ellipse">
              <a:avLst/>
            </a:prstGeom>
            <a:solidFill>
              <a:srgbClr val="D6C1CF"/>
            </a:solidFill>
            <a:ln>
              <a:solidFill>
                <a:srgbClr val="7D5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ahoma" panose="020B0604030504040204" pitchFamily="34" charset="0"/>
                  <a:ea typeface="Tahoma" panose="020B0604030504040204" pitchFamily="34" charset="0"/>
                  <a:cs typeface="Tahoma" panose="020B0604030504040204" pitchFamily="34" charset="0"/>
                </a:rPr>
                <a:t>2</a:t>
              </a:r>
            </a:p>
          </p:txBody>
        </p:sp>
        <p:sp>
          <p:nvSpPr>
            <p:cNvPr id="30" name="Oval 29"/>
            <p:cNvSpPr/>
            <p:nvPr/>
          </p:nvSpPr>
          <p:spPr>
            <a:xfrm>
              <a:off x="1698315" y="4220635"/>
              <a:ext cx="700756" cy="382073"/>
            </a:xfrm>
            <a:prstGeom prst="ellipse">
              <a:avLst/>
            </a:prstGeom>
            <a:solidFill>
              <a:srgbClr val="D6C1CF"/>
            </a:solidFill>
            <a:ln>
              <a:solidFill>
                <a:srgbClr val="7D5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Tahoma" panose="020B0604030504040204" pitchFamily="34" charset="0"/>
                  <a:ea typeface="Tahoma" panose="020B0604030504040204" pitchFamily="34" charset="0"/>
                  <a:cs typeface="Tahoma" panose="020B0604030504040204" pitchFamily="34" charset="0"/>
                </a:rPr>
                <a:t>0</a:t>
              </a:r>
            </a:p>
          </p:txBody>
        </p:sp>
        <p:sp>
          <p:nvSpPr>
            <p:cNvPr id="31" name="Oval 30"/>
            <p:cNvSpPr/>
            <p:nvPr/>
          </p:nvSpPr>
          <p:spPr>
            <a:xfrm>
              <a:off x="6600586" y="1473368"/>
              <a:ext cx="700756" cy="382073"/>
            </a:xfrm>
            <a:prstGeom prst="ellipse">
              <a:avLst/>
            </a:prstGeom>
            <a:solidFill>
              <a:srgbClr val="7D536F"/>
            </a:solidFill>
            <a:ln>
              <a:solidFill>
                <a:srgbClr val="D6C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32" name="Oval 31"/>
            <p:cNvSpPr/>
            <p:nvPr/>
          </p:nvSpPr>
          <p:spPr>
            <a:xfrm>
              <a:off x="6619541" y="2207730"/>
              <a:ext cx="700756" cy="382073"/>
            </a:xfrm>
            <a:prstGeom prst="ellipse">
              <a:avLst/>
            </a:prstGeom>
            <a:solidFill>
              <a:srgbClr val="7D536F"/>
            </a:solidFill>
            <a:ln>
              <a:solidFill>
                <a:srgbClr val="D6C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sp>
          <p:nvSpPr>
            <p:cNvPr id="33" name="Oval 32"/>
            <p:cNvSpPr/>
            <p:nvPr/>
          </p:nvSpPr>
          <p:spPr>
            <a:xfrm>
              <a:off x="6619541" y="2901723"/>
              <a:ext cx="700756" cy="382073"/>
            </a:xfrm>
            <a:prstGeom prst="ellipse">
              <a:avLst/>
            </a:prstGeom>
            <a:solidFill>
              <a:srgbClr val="7D536F"/>
            </a:solidFill>
            <a:ln>
              <a:solidFill>
                <a:srgbClr val="D6C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sp>
          <p:nvSpPr>
            <p:cNvPr id="34" name="Oval 33"/>
            <p:cNvSpPr/>
            <p:nvPr/>
          </p:nvSpPr>
          <p:spPr>
            <a:xfrm>
              <a:off x="6619541" y="3553794"/>
              <a:ext cx="700756" cy="382073"/>
            </a:xfrm>
            <a:prstGeom prst="ellipse">
              <a:avLst/>
            </a:prstGeom>
            <a:solidFill>
              <a:srgbClr val="7D536F"/>
            </a:solidFill>
            <a:ln>
              <a:solidFill>
                <a:srgbClr val="D6C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sp>
          <p:nvSpPr>
            <p:cNvPr id="35" name="Oval 34"/>
            <p:cNvSpPr/>
            <p:nvPr/>
          </p:nvSpPr>
          <p:spPr>
            <a:xfrm>
              <a:off x="6619541" y="4228923"/>
              <a:ext cx="700756" cy="382073"/>
            </a:xfrm>
            <a:prstGeom prst="ellipse">
              <a:avLst/>
            </a:prstGeom>
            <a:solidFill>
              <a:srgbClr val="7D536F"/>
            </a:solidFill>
            <a:ln>
              <a:solidFill>
                <a:srgbClr val="D6C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Tahoma" panose="020B0604030504040204" pitchFamily="34" charset="0"/>
                  <a:ea typeface="Tahoma" panose="020B0604030504040204" pitchFamily="34" charset="0"/>
                  <a:cs typeface="Tahoma" panose="020B0604030504040204" pitchFamily="34" charset="0"/>
                </a:rPr>
                <a:t>0</a:t>
              </a:r>
            </a:p>
          </p:txBody>
        </p:sp>
      </p:grpSp>
      <p:sp>
        <p:nvSpPr>
          <p:cNvPr id="4" name="TextBox 3">
            <a:extLst>
              <a:ext uri="{FF2B5EF4-FFF2-40B4-BE49-F238E27FC236}">
                <a16:creationId xmlns:a16="http://schemas.microsoft.com/office/drawing/2014/main" id="{5898D7F8-0238-7E5E-838F-683B3DFB6D30}"/>
              </a:ext>
            </a:extLst>
          </p:cNvPr>
          <p:cNvSpPr txBox="1"/>
          <p:nvPr/>
        </p:nvSpPr>
        <p:spPr>
          <a:xfrm>
            <a:off x="0" y="218938"/>
            <a:ext cx="18288000" cy="1569660"/>
          </a:xfrm>
          <a:prstGeom prst="rect">
            <a:avLst/>
          </a:prstGeom>
          <a:noFill/>
        </p:spPr>
        <p:txBody>
          <a:bodyPr wrap="square">
            <a:spAutoFit/>
          </a:bodyPr>
          <a:lstStyle/>
          <a:p>
            <a:pPr algn="ctr"/>
            <a:r>
              <a:rPr lang="en-GB" sz="4800" b="1" dirty="0">
                <a:solidFill>
                  <a:srgbClr val="7E6C77"/>
                </a:solidFill>
                <a:latin typeface="Tahoma" panose="020B0604030504040204" pitchFamily="34" charset="0"/>
                <a:ea typeface="Tahoma" panose="020B0604030504040204" pitchFamily="34" charset="0"/>
                <a:cs typeface="Tahoma" panose="020B0604030504040204" pitchFamily="34" charset="0"/>
              </a:rPr>
              <a:t>SUSPICIOUS ACTIVITY REPORTS</a:t>
            </a:r>
          </a:p>
          <a:p>
            <a:pPr algn="ctr"/>
            <a:r>
              <a:rPr lang="en-GB" sz="4800" b="1" dirty="0">
                <a:solidFill>
                  <a:srgbClr val="7E6C77"/>
                </a:solidFill>
                <a:latin typeface="Tahoma" panose="020B0604030504040204" pitchFamily="34" charset="0"/>
                <a:ea typeface="Tahoma" panose="020B0604030504040204" pitchFamily="34" charset="0"/>
                <a:cs typeface="Tahoma" panose="020B0604030504040204" pitchFamily="34" charset="0"/>
              </a:rPr>
              <a:t>TERRESTRIAL</a:t>
            </a:r>
          </a:p>
        </p:txBody>
      </p:sp>
      <p:pic>
        <p:nvPicPr>
          <p:cNvPr id="2" name="Picture 1" descr="A logo with text on it&#10;&#10;Description automatically generated">
            <a:extLst>
              <a:ext uri="{FF2B5EF4-FFF2-40B4-BE49-F238E27FC236}">
                <a16:creationId xmlns:a16="http://schemas.microsoft.com/office/drawing/2014/main" id="{90836A05-FE02-94B1-F4A1-EA22D6A6A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769" y="8978824"/>
            <a:ext cx="1266620" cy="923330"/>
          </a:xfrm>
          <a:prstGeom prst="rect">
            <a:avLst/>
          </a:prstGeom>
        </p:spPr>
      </p:pic>
    </p:spTree>
    <p:extLst>
      <p:ext uri="{BB962C8B-B14F-4D97-AF65-F5344CB8AC3E}">
        <p14:creationId xmlns:p14="http://schemas.microsoft.com/office/powerpoint/2010/main" val="5241958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42900"/>
            <a:ext cx="18288000" cy="10629900"/>
          </a:xfrm>
          <a:custGeom>
            <a:avLst/>
            <a:gdLst/>
            <a:ahLst/>
            <a:cxnLst/>
            <a:rect l="l" t="t" r="r" b="b"/>
            <a:pathLst>
              <a:path w="18288000" h="12961620">
                <a:moveTo>
                  <a:pt x="0" y="0"/>
                </a:moveTo>
                <a:lnTo>
                  <a:pt x="18288000" y="0"/>
                </a:lnTo>
                <a:lnTo>
                  <a:pt x="18288000" y="12961620"/>
                </a:lnTo>
                <a:lnTo>
                  <a:pt x="0" y="12961620"/>
                </a:lnTo>
                <a:lnTo>
                  <a:pt x="0" y="0"/>
                </a:lnTo>
                <a:close/>
              </a:path>
            </a:pathLst>
          </a:custGeom>
          <a:blipFill>
            <a:blip r:embed="rId3"/>
            <a:stretch>
              <a:fillRect t="-21935"/>
            </a:stretch>
          </a:blipFill>
        </p:spPr>
        <p:txBody>
          <a:bodyPr/>
          <a:lstStyle/>
          <a:p>
            <a:endParaRPr lang="en-GB" dirty="0"/>
          </a:p>
        </p:txBody>
      </p:sp>
      <p:sp>
        <p:nvSpPr>
          <p:cNvPr id="3" name="TextBox 3">
            <a:extLst>
              <a:ext uri="{FF2B5EF4-FFF2-40B4-BE49-F238E27FC236}">
                <a16:creationId xmlns:a16="http://schemas.microsoft.com/office/drawing/2014/main" id="{3BEC4C61-75B7-DCAF-2740-CFFDEB485B02}"/>
              </a:ext>
            </a:extLst>
          </p:cNvPr>
          <p:cNvSpPr txBox="1"/>
          <p:nvPr/>
        </p:nvSpPr>
        <p:spPr>
          <a:xfrm>
            <a:off x="2781762" y="6667500"/>
            <a:ext cx="12724475" cy="1231106"/>
          </a:xfrm>
          <a:prstGeom prst="rect">
            <a:avLst/>
          </a:prstGeom>
        </p:spPr>
        <p:txBody>
          <a:bodyPr wrap="square" lIns="0" tIns="0" rIns="0" bIns="0" rtlCol="0" anchor="t">
            <a:spAutoFit/>
          </a:bodyPr>
          <a:lstStyle/>
          <a:p>
            <a:pPr algn="ctr">
              <a:lnSpc>
                <a:spcPts val="9600"/>
              </a:lnSpc>
            </a:pPr>
            <a:r>
              <a:rPr lang="en-US" sz="8000" b="1" dirty="0">
                <a:solidFill>
                  <a:schemeClr val="accent4"/>
                </a:solidFill>
                <a:latin typeface="Tahoma Bold"/>
                <a:ea typeface="Tahoma Bold"/>
                <a:cs typeface="Tahoma Bold"/>
                <a:sym typeface="Tahoma Bold"/>
              </a:rPr>
              <a:t>Typologies</a:t>
            </a:r>
          </a:p>
        </p:txBody>
      </p:sp>
      <p:sp>
        <p:nvSpPr>
          <p:cNvPr id="4" name="TextBox 3">
            <a:extLst>
              <a:ext uri="{FF2B5EF4-FFF2-40B4-BE49-F238E27FC236}">
                <a16:creationId xmlns:a16="http://schemas.microsoft.com/office/drawing/2014/main" id="{54C53D96-DF00-9ACF-CC38-37000133301F}"/>
              </a:ext>
            </a:extLst>
          </p:cNvPr>
          <p:cNvSpPr txBox="1"/>
          <p:nvPr/>
        </p:nvSpPr>
        <p:spPr>
          <a:xfrm>
            <a:off x="2590800" y="7920141"/>
            <a:ext cx="12724475" cy="1065548"/>
          </a:xfrm>
          <a:prstGeom prst="rect">
            <a:avLst/>
          </a:prstGeom>
        </p:spPr>
        <p:txBody>
          <a:bodyPr wrap="square" lIns="0" tIns="0" rIns="0" bIns="0" rtlCol="0" anchor="t">
            <a:spAutoFit/>
          </a:bodyPr>
          <a:lstStyle/>
          <a:p>
            <a:pPr algn="ctr">
              <a:lnSpc>
                <a:spcPts val="9600"/>
              </a:lnSpc>
            </a:pPr>
            <a:r>
              <a:rPr lang="en-US" sz="4400" dirty="0">
                <a:solidFill>
                  <a:srgbClr val="E2C8D7"/>
                </a:solidFill>
                <a:latin typeface="Tahoma" panose="020B0604030504040204" pitchFamily="34" charset="0"/>
                <a:ea typeface="Tahoma" panose="020B0604030504040204" pitchFamily="34" charset="0"/>
                <a:cs typeface="Tahoma" panose="020B0604030504040204" pitchFamily="34" charset="0"/>
                <a:sym typeface="Tahoma Bold"/>
              </a:rPr>
              <a:t>Stephen Corlett</a:t>
            </a:r>
          </a:p>
        </p:txBody>
      </p:sp>
    </p:spTree>
    <p:extLst>
      <p:ext uri="{BB962C8B-B14F-4D97-AF65-F5344CB8AC3E}">
        <p14:creationId xmlns:p14="http://schemas.microsoft.com/office/powerpoint/2010/main" val="70301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ogo with text on it&#10;&#10;Description automatically generated">
            <a:extLst>
              <a:ext uri="{FF2B5EF4-FFF2-40B4-BE49-F238E27FC236}">
                <a16:creationId xmlns:a16="http://schemas.microsoft.com/office/drawing/2014/main" id="{F8F2BA5A-113E-4291-8F6F-D6D61769A991}"/>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b="21617"/>
          <a:stretch/>
        </p:blipFill>
        <p:spPr>
          <a:xfrm>
            <a:off x="3743965" y="2057970"/>
            <a:ext cx="10800067" cy="6171060"/>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311C4D3E-0155-72A6-EF3F-3CFF4362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4262" y="285865"/>
            <a:ext cx="1266620" cy="923330"/>
          </a:xfrm>
          <a:prstGeom prst="rect">
            <a:avLst/>
          </a:prstGeom>
        </p:spPr>
      </p:pic>
      <p:sp>
        <p:nvSpPr>
          <p:cNvPr id="2" name="TextBox 3">
            <a:extLst>
              <a:ext uri="{FF2B5EF4-FFF2-40B4-BE49-F238E27FC236}">
                <a16:creationId xmlns:a16="http://schemas.microsoft.com/office/drawing/2014/main" id="{F1CB956F-FFCE-3C70-7072-5E68D5A634F9}"/>
              </a:ext>
            </a:extLst>
          </p:cNvPr>
          <p:cNvSpPr txBox="1"/>
          <p:nvPr/>
        </p:nvSpPr>
        <p:spPr>
          <a:xfrm>
            <a:off x="990600" y="285865"/>
            <a:ext cx="14515638" cy="1097095"/>
          </a:xfrm>
          <a:prstGeom prst="rect">
            <a:avLst/>
          </a:prstGeom>
        </p:spPr>
        <p:txBody>
          <a:bodyPr wrap="square" lIns="0" tIns="0" rIns="0" bIns="0" rtlCol="0" anchor="t">
            <a:spAutoFit/>
          </a:bodyPr>
          <a:lstStyle/>
          <a:p>
            <a:pPr algn="ctr">
              <a:lnSpc>
                <a:spcPts val="9600"/>
              </a:lnSpc>
            </a:pPr>
            <a:r>
              <a:rPr lang="en-US" sz="6600" b="1" dirty="0">
                <a:solidFill>
                  <a:schemeClr val="accent4"/>
                </a:solidFill>
                <a:latin typeface="Tahoma Bold"/>
                <a:ea typeface="Tahoma Bold"/>
                <a:cs typeface="Tahoma Bold"/>
                <a:sym typeface="Tahoma Bold"/>
              </a:rPr>
              <a:t>Case Study – AUSTRAC Vs Crown</a:t>
            </a:r>
          </a:p>
        </p:txBody>
      </p:sp>
      <p:sp>
        <p:nvSpPr>
          <p:cNvPr id="5" name="TextBox 4">
            <a:extLst>
              <a:ext uri="{FF2B5EF4-FFF2-40B4-BE49-F238E27FC236}">
                <a16:creationId xmlns:a16="http://schemas.microsoft.com/office/drawing/2014/main" id="{ADF1AC35-CFBF-2BC7-EDD9-35D8D3EFCD5F}"/>
              </a:ext>
            </a:extLst>
          </p:cNvPr>
          <p:cNvSpPr txBox="1"/>
          <p:nvPr/>
        </p:nvSpPr>
        <p:spPr>
          <a:xfrm>
            <a:off x="1001486" y="1790700"/>
            <a:ext cx="13792201" cy="1569660"/>
          </a:xfrm>
          <a:prstGeom prst="rect">
            <a:avLst/>
          </a:prstGeom>
          <a:noFill/>
        </p:spPr>
        <p:txBody>
          <a:bodyPr wrap="square">
            <a:spAutoFit/>
          </a:bodyPr>
          <a:lstStyle/>
          <a:p>
            <a:pPr algn="l"/>
            <a:r>
              <a:rPr lang="en-GB" sz="3200" dirty="0">
                <a:solidFill>
                  <a:srgbClr val="000000"/>
                </a:solidFill>
                <a:latin typeface="Raleway" pitchFamily="2" charset="0"/>
                <a:ea typeface="Tahoma" panose="020B0604030504040204" pitchFamily="34" charset="0"/>
                <a:cs typeface="Tahoma" panose="020B0604030504040204" pitchFamily="34" charset="0"/>
              </a:rPr>
              <a:t>July 2023 </a:t>
            </a:r>
            <a:r>
              <a:rPr lang="en-GB" sz="3200" b="0" i="0" dirty="0">
                <a:solidFill>
                  <a:srgbClr val="000000"/>
                </a:solidFill>
                <a:effectLst/>
                <a:latin typeface="Raleway" pitchFamily="2" charset="0"/>
                <a:ea typeface="Tahoma" panose="020B0604030504040204" pitchFamily="34" charset="0"/>
                <a:cs typeface="Tahoma" panose="020B0604030504040204" pitchFamily="34" charset="0"/>
              </a:rPr>
              <a:t>the Federal Court of Australia penalised Crown Melbourne and Perth casinos with a </a:t>
            </a:r>
            <a:r>
              <a:rPr lang="en-GB" sz="3200" b="1" i="0" dirty="0">
                <a:solidFill>
                  <a:srgbClr val="000000"/>
                </a:solidFill>
                <a:effectLst/>
                <a:latin typeface="Raleway" pitchFamily="2" charset="0"/>
                <a:ea typeface="Tahoma" panose="020B0604030504040204" pitchFamily="34" charset="0"/>
                <a:cs typeface="Tahoma" panose="020B0604030504040204" pitchFamily="34" charset="0"/>
              </a:rPr>
              <a:t>$450 million fine </a:t>
            </a:r>
            <a:r>
              <a:rPr lang="en-GB" sz="3200" b="0" i="0" dirty="0">
                <a:solidFill>
                  <a:srgbClr val="000000"/>
                </a:solidFill>
                <a:effectLst/>
                <a:latin typeface="Raleway" pitchFamily="2" charset="0"/>
                <a:ea typeface="Tahoma" panose="020B0604030504040204" pitchFamily="34" charset="0"/>
                <a:cs typeface="Tahoma" panose="020B0604030504040204" pitchFamily="34" charset="0"/>
              </a:rPr>
              <a:t>over two years for contravening the </a:t>
            </a:r>
            <a:r>
              <a:rPr lang="en-GB" sz="3200" b="0" i="1" dirty="0">
                <a:solidFill>
                  <a:srgbClr val="000000"/>
                </a:solidFill>
                <a:effectLst/>
                <a:latin typeface="Raleway" pitchFamily="2" charset="0"/>
                <a:ea typeface="Tahoma" panose="020B0604030504040204" pitchFamily="34" charset="0"/>
                <a:cs typeface="Tahoma" panose="020B0604030504040204" pitchFamily="34" charset="0"/>
              </a:rPr>
              <a:t>AML/CFT Act 2006 between 2015 – 2022</a:t>
            </a:r>
            <a:r>
              <a:rPr lang="en-GB" sz="3200" dirty="0">
                <a:solidFill>
                  <a:srgbClr val="000000"/>
                </a:solidFill>
                <a:latin typeface="Raleway" pitchFamily="2" charset="0"/>
                <a:ea typeface="Tahoma" panose="020B0604030504040204" pitchFamily="34" charset="0"/>
                <a:cs typeface="Tahoma" panose="020B0604030504040204" pitchFamily="34" charset="0"/>
              </a:rPr>
              <a:t>. </a:t>
            </a:r>
            <a:endParaRPr lang="en-GB" sz="3200" b="0" i="0" dirty="0">
              <a:solidFill>
                <a:srgbClr val="000000"/>
              </a:solidFill>
              <a:effectLst/>
              <a:latin typeface="Raleway" pitchFamily="2"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C60F6C3C-F003-497D-6209-54A137558323}"/>
              </a:ext>
            </a:extLst>
          </p:cNvPr>
          <p:cNvSpPr txBox="1"/>
          <p:nvPr/>
        </p:nvSpPr>
        <p:spPr>
          <a:xfrm>
            <a:off x="990599" y="8885817"/>
            <a:ext cx="13792201" cy="1077218"/>
          </a:xfrm>
          <a:prstGeom prst="rect">
            <a:avLst/>
          </a:prstGeom>
          <a:noFill/>
        </p:spPr>
        <p:txBody>
          <a:bodyPr wrap="square">
            <a:spAutoFit/>
          </a:bodyPr>
          <a:lstStyle/>
          <a:p>
            <a:pPr algn="l"/>
            <a:r>
              <a:rPr lang="en-GB" sz="3200" b="1" i="0" u="none" strike="noStrike" dirty="0">
                <a:solidFill>
                  <a:srgbClr val="003374"/>
                </a:solidFill>
                <a:effectLst/>
                <a:highlight>
                  <a:srgbClr val="FFFFFF"/>
                </a:highlight>
                <a:latin typeface="Raleway" pitchFamily="2" charset="0"/>
                <a:ea typeface="Tahoma" panose="020B0604030504040204" pitchFamily="34" charset="0"/>
                <a:cs typeface="Tahoma" panose="020B0604030504040204" pitchFamily="34" charset="0"/>
                <a:hlinkClick r:id="rId5"/>
              </a:rPr>
              <a:t>According to Reuters</a:t>
            </a:r>
            <a:r>
              <a:rPr lang="en-GB" sz="3200" b="0" i="0" dirty="0">
                <a:solidFill>
                  <a:srgbClr val="000000"/>
                </a:solidFill>
                <a:effectLst/>
                <a:highlight>
                  <a:srgbClr val="FFFFFF"/>
                </a:highlight>
                <a:latin typeface="Raleway" pitchFamily="2" charset="0"/>
                <a:ea typeface="Tahoma" panose="020B0604030504040204" pitchFamily="34" charset="0"/>
                <a:cs typeface="Tahoma" panose="020B0604030504040204" pitchFamily="34" charset="0"/>
              </a:rPr>
              <a:t>, the court filing listed 547 total contraventions and noted that each violation carried a fine of up to A$22.2m.</a:t>
            </a:r>
          </a:p>
        </p:txBody>
      </p:sp>
      <p:sp>
        <p:nvSpPr>
          <p:cNvPr id="7" name="TextBox 6">
            <a:extLst>
              <a:ext uri="{FF2B5EF4-FFF2-40B4-BE49-F238E27FC236}">
                <a16:creationId xmlns:a16="http://schemas.microsoft.com/office/drawing/2014/main" id="{FEC8F811-AA37-E0AB-F333-AB46A51D3E30}"/>
              </a:ext>
            </a:extLst>
          </p:cNvPr>
          <p:cNvSpPr txBox="1"/>
          <p:nvPr/>
        </p:nvSpPr>
        <p:spPr>
          <a:xfrm>
            <a:off x="990600" y="3645158"/>
            <a:ext cx="13792201" cy="4832092"/>
          </a:xfrm>
          <a:prstGeom prst="rect">
            <a:avLst/>
          </a:prstGeom>
          <a:noFill/>
        </p:spPr>
        <p:txBody>
          <a:bodyPr wrap="square">
            <a:spAutoFit/>
          </a:bodyPr>
          <a:lstStyle/>
          <a:p>
            <a:pPr>
              <a:spcAft>
                <a:spcPts val="600"/>
              </a:spcAft>
            </a:pPr>
            <a:r>
              <a:rPr lang="en-GB" sz="3200" b="1" dirty="0">
                <a:solidFill>
                  <a:srgbClr val="000000"/>
                </a:solidFill>
                <a:latin typeface="Raleway" pitchFamily="2" charset="0"/>
                <a:ea typeface="Tahoma" panose="020B0604030504040204" pitchFamily="34" charset="0"/>
                <a:cs typeface="Tahoma" panose="020B0604030504040204" pitchFamily="34" charset="0"/>
              </a:rPr>
              <a:t>Some of the areas that Crown’s Melbourne and Perth casinos breached the Australian AML/CFT Act:</a:t>
            </a:r>
            <a:endParaRPr lang="en-GB" sz="3200" b="1" i="0" dirty="0">
              <a:solidFill>
                <a:srgbClr val="000000"/>
              </a:solidFill>
              <a:effectLst/>
              <a:highlight>
                <a:srgbClr val="FFFFFF"/>
              </a:highlight>
              <a:latin typeface="Raleway" pitchFamily="2" charset="0"/>
              <a:ea typeface="Tahoma" panose="020B0604030504040204" pitchFamily="34" charset="0"/>
              <a:cs typeface="Tahoma" panose="020B0604030504040204" pitchFamily="34" charset="0"/>
            </a:endParaRPr>
          </a:p>
          <a:p>
            <a:pPr marL="457200" indent="-457200" algn="l">
              <a:spcAft>
                <a:spcPts val="600"/>
              </a:spcAft>
              <a:buFont typeface="Arial" panose="020B0604020202020204" pitchFamily="34" charset="0"/>
              <a:buChar char="•"/>
            </a:pPr>
            <a:r>
              <a:rPr lang="en-GB" sz="2800" dirty="0">
                <a:solidFill>
                  <a:srgbClr val="000000"/>
                </a:solidFill>
                <a:highlight>
                  <a:srgbClr val="FFFFFF"/>
                </a:highlight>
                <a:latin typeface="Raleway" pitchFamily="2" charset="0"/>
                <a:ea typeface="Tahoma" panose="020B0604030504040204" pitchFamily="34" charset="0"/>
                <a:cs typeface="Tahoma" panose="020B0604030504040204" pitchFamily="34" charset="0"/>
              </a:rPr>
              <a:t>failed to implement </a:t>
            </a:r>
            <a:r>
              <a:rPr lang="en-GB" sz="2800" b="0" i="0" dirty="0">
                <a:solidFill>
                  <a:srgbClr val="000000"/>
                </a:solidFill>
                <a:effectLst/>
                <a:highlight>
                  <a:srgbClr val="FFFFFF"/>
                </a:highlight>
                <a:latin typeface="Raleway" pitchFamily="2" charset="0"/>
                <a:ea typeface="Tahoma" panose="020B0604030504040204" pitchFamily="34" charset="0"/>
                <a:cs typeface="Tahoma" panose="020B0604030504040204" pitchFamily="34" charset="0"/>
              </a:rPr>
              <a:t>transaction monitoring appropriate to the nature, size and complexity of their business;</a:t>
            </a:r>
          </a:p>
          <a:p>
            <a:pPr marL="457200" indent="-457200">
              <a:spcAft>
                <a:spcPts val="600"/>
              </a:spcAft>
              <a:buFont typeface="Arial" panose="020B0604020202020204" pitchFamily="34" charset="0"/>
              <a:buChar char="•"/>
            </a:pPr>
            <a:r>
              <a:rPr lang="en-GB" sz="2800" dirty="0">
                <a:solidFill>
                  <a:srgbClr val="000000"/>
                </a:solidFill>
                <a:highlight>
                  <a:srgbClr val="FFFFFF"/>
                </a:highlight>
                <a:latin typeface="Raleway" pitchFamily="2" charset="0"/>
                <a:ea typeface="Tahoma" panose="020B0604030504040204" pitchFamily="34" charset="0"/>
                <a:cs typeface="Tahoma" panose="020B0604030504040204" pitchFamily="34" charset="0"/>
              </a:rPr>
              <a:t>lacked appropriate procedures that ensured higher risk customers were subject to extra scrutiny and monitoring in their EDD programmes;</a:t>
            </a:r>
          </a:p>
          <a:p>
            <a:pPr marL="457200" indent="-457200">
              <a:spcAft>
                <a:spcPts val="600"/>
              </a:spcAft>
              <a:buFont typeface="Arial" panose="020B0604020202020204" pitchFamily="34" charset="0"/>
              <a:buChar char="•"/>
            </a:pPr>
            <a:r>
              <a:rPr lang="en-GB" sz="2800" dirty="0">
                <a:solidFill>
                  <a:srgbClr val="000000"/>
                </a:solidFill>
                <a:highlight>
                  <a:srgbClr val="FFFFFF"/>
                </a:highlight>
                <a:latin typeface="Raleway" pitchFamily="2" charset="0"/>
                <a:ea typeface="Tahoma" panose="020B0604030504040204" pitchFamily="34" charset="0"/>
                <a:cs typeface="Tahoma" panose="020B0604030504040204" pitchFamily="34" charset="0"/>
              </a:rPr>
              <a:t>failed to appropriately identify, timely assess and respond to ML/FT risks they faced; and</a:t>
            </a:r>
          </a:p>
          <a:p>
            <a:pPr marL="457200" indent="-457200">
              <a:spcAft>
                <a:spcPts val="600"/>
              </a:spcAft>
              <a:buFont typeface="Arial" panose="020B0604020202020204" pitchFamily="34" charset="0"/>
              <a:buChar char="•"/>
            </a:pPr>
            <a:r>
              <a:rPr lang="en-GB" sz="2800" dirty="0">
                <a:solidFill>
                  <a:srgbClr val="000000"/>
                </a:solidFill>
                <a:latin typeface="Raleway" pitchFamily="2" charset="0"/>
                <a:ea typeface="Tahoma" panose="020B0604030504040204" pitchFamily="34" charset="0"/>
                <a:cs typeface="Tahoma" panose="020B0604030504040204" pitchFamily="34" charset="0"/>
              </a:rPr>
              <a:t>failed to appropriately monitor billions of dollars in transactions impacting ability to identify, report and disrupt possible suspicious activity.</a:t>
            </a:r>
          </a:p>
        </p:txBody>
      </p:sp>
    </p:spTree>
    <p:extLst>
      <p:ext uri="{BB962C8B-B14F-4D97-AF65-F5344CB8AC3E}">
        <p14:creationId xmlns:p14="http://schemas.microsoft.com/office/powerpoint/2010/main" val="113682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1.0.5407"/>
  <p:tag name="SLIDO_PRESENTATION_ID" val="00000000-0000-0000-0000-000000000000"/>
  <p:tag name="SLIDO_EVENT_UUID" val="e3de3099-0238-4549-b0d7-4b75aa3981a6"/>
  <p:tag name="SLIDO_EVENT_SECTION_UUID" val="3a116502-0a22-4e8b-b3cf-e72caf55d4da"/>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18587"/>
      </a:accent1>
      <a:accent2>
        <a:srgbClr val="96B9BB"/>
      </a:accent2>
      <a:accent3>
        <a:srgbClr val="A5A5A5"/>
      </a:accent3>
      <a:accent4>
        <a:srgbClr val="886579"/>
      </a:accent4>
      <a:accent5>
        <a:srgbClr val="C795B3"/>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TotalTime>
  <Words>3046</Words>
  <Application>Microsoft Office PowerPoint</Application>
  <PresentationFormat>Custom</PresentationFormat>
  <Paragraphs>243</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Tahoma</vt:lpstr>
      <vt:lpstr>Calibri</vt:lpstr>
      <vt:lpstr>Tahoma Bold</vt:lpstr>
      <vt:lpstr>Aptos</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GSC Slide Template.pptx</dc:title>
  <cp:lastModifiedBy>Bennett, Charis</cp:lastModifiedBy>
  <cp:revision>76</cp:revision>
  <dcterms:created xsi:type="dcterms:W3CDTF">2006-08-16T00:00:00Z</dcterms:created>
  <dcterms:modified xsi:type="dcterms:W3CDTF">2024-10-30T11:33:37Z</dcterms:modified>
  <dc:identifier>DAGDIQdyzhc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ies>
</file>